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7" r:id="rId16"/>
    <p:sldId id="278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7.png"/><Relationship Id="rId7" Type="http://schemas.openxmlformats.org/officeDocument/2006/relationships/image" Target="../media/image10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audio" Target="../media/media10.m4a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7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2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1.png"/><Relationship Id="rId7" Type="http://schemas.openxmlformats.org/officeDocument/2006/relationships/image" Target="../media/image2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audio" Target="../media/media9.m4a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24" Type="http://schemas.openxmlformats.org/officeDocument/2006/relationships/image" Target="../media/image8.png"/><Relationship Id="rId5" Type="http://schemas.openxmlformats.org/officeDocument/2006/relationships/image" Target="../media/image1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595058" y="2749255"/>
            <a:ext cx="5192378" cy="3910691"/>
            <a:chOff x="6595058" y="2749255"/>
            <a:chExt cx="5192378" cy="39106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5058" y="2749255"/>
              <a:ext cx="5192378" cy="3910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5192" y="2926494"/>
            <a:ext cx="4516102" cy="3450810"/>
            <a:chOff x="1855192" y="2926494"/>
            <a:chExt cx="4516102" cy="3450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171360" y="2926494"/>
              <a:ext cx="2199934" cy="1580004"/>
              <a:chOff x="4171360" y="2926494"/>
              <a:chExt cx="2199934" cy="158000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71360" y="2926494"/>
                <a:ext cx="2199934" cy="15800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14683" y="2926494"/>
              <a:ext cx="2199934" cy="1580004"/>
              <a:chOff x="1914683" y="2926494"/>
              <a:chExt cx="2199934" cy="15800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14683" y="2926494"/>
                <a:ext cx="2199934" cy="15800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855192" y="4797299"/>
              <a:ext cx="2199934" cy="1580004"/>
              <a:chOff x="1855192" y="4797299"/>
              <a:chExt cx="2199934" cy="15800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55192" y="4797299"/>
                <a:ext cx="2199934" cy="15800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71360" y="4781426"/>
              <a:ext cx="2199934" cy="1580004"/>
              <a:chOff x="4171360" y="4781426"/>
              <a:chExt cx="2199934" cy="15800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71360" y="4781426"/>
                <a:ext cx="2199934" cy="15800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914420" y="2979196"/>
            <a:ext cx="4516102" cy="3450810"/>
            <a:chOff x="11914420" y="2979196"/>
            <a:chExt cx="4516102" cy="345081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230588" y="2979196"/>
              <a:ext cx="2199934" cy="1580004"/>
              <a:chOff x="14230588" y="2979196"/>
              <a:chExt cx="2199934" cy="158000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30588" y="2979196"/>
                <a:ext cx="2199934" cy="158000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73911" y="2979196"/>
              <a:ext cx="2199934" cy="1580004"/>
              <a:chOff x="11973911" y="2979196"/>
              <a:chExt cx="2199934" cy="158000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73911" y="2979196"/>
                <a:ext cx="2199934" cy="15800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914420" y="4850001"/>
              <a:ext cx="2199934" cy="1580004"/>
              <a:chOff x="11914420" y="4850001"/>
              <a:chExt cx="2199934" cy="158000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14420" y="4850001"/>
                <a:ext cx="2199934" cy="158000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230588" y="4834128"/>
              <a:ext cx="2199934" cy="1580004"/>
              <a:chOff x="14230588" y="4834128"/>
              <a:chExt cx="2199934" cy="158000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30588" y="4834128"/>
                <a:ext cx="2199934" cy="15800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2997602" y="6803263"/>
            <a:ext cx="11748996" cy="842432"/>
            <a:chOff x="2997602" y="6803263"/>
            <a:chExt cx="11748996" cy="8424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7602" y="6803263"/>
              <a:ext cx="11748996" cy="84243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562752" y="6764944"/>
            <a:ext cx="12559660" cy="944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3763AE"/>
                </a:solidFill>
                <a:latin typeface="Pretendard" pitchFamily="34" charset="0"/>
                <a:cs typeface="Pretendard" pitchFamily="34" charset="0"/>
              </a:rPr>
              <a:t>돌리 팀 프로젝트 결과 보고서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3504280" y="6944751"/>
            <a:ext cx="468175" cy="549070"/>
            <a:chOff x="3504280" y="6944751"/>
            <a:chExt cx="468175" cy="5490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4280" y="6944751"/>
              <a:ext cx="468175" cy="54907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030400" y="7376148"/>
            <a:ext cx="388335" cy="614864"/>
            <a:chOff x="14030400" y="7376148"/>
            <a:chExt cx="388335" cy="61486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0400" y="7376148"/>
              <a:ext cx="388335" cy="614864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5B5A7A3-27F6-B9B7-70D6-CAE07B8122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6"/>
    </mc:Choice>
    <mc:Fallback xmlns="">
      <p:transition spd="slow" advTm="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116" y="1121693"/>
            <a:ext cx="17510639" cy="8666667"/>
            <a:chOff x="402116" y="1121693"/>
            <a:chExt cx="17510639" cy="86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116" y="1121693"/>
              <a:ext cx="17510639" cy="86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33" name="Object 33"/>
          <p:cNvSpPr txBox="1"/>
          <p:nvPr/>
        </p:nvSpPr>
        <p:spPr>
          <a:xfrm>
            <a:off x="1649438" y="74975"/>
            <a:ext cx="6559893" cy="612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세부 실행 내용-기능 구조도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646911" y="2751038"/>
            <a:ext cx="16964257" cy="4402290"/>
            <a:chOff x="646911" y="2751038"/>
            <a:chExt cx="16964257" cy="44022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847762" y="2751038"/>
              <a:ext cx="1813471" cy="2433089"/>
              <a:chOff x="1847762" y="2751038"/>
              <a:chExt cx="1813471" cy="243308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847762" y="2751038"/>
                <a:ext cx="1813471" cy="519203"/>
                <a:chOff x="1847762" y="2751038"/>
                <a:chExt cx="1813471" cy="519203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847762" y="2751038"/>
                  <a:ext cx="1813471" cy="519203"/>
                </a:xfrm>
                <a:prstGeom prst="rect">
                  <a:avLst/>
                </a:prstGeom>
              </p:spPr>
            </p:pic>
          </p:grpSp>
          <p:sp>
            <p:nvSpPr>
              <p:cNvPr id="39" name="Object 39"/>
              <p:cNvSpPr txBox="1"/>
              <p:nvPr/>
            </p:nvSpPr>
            <p:spPr>
              <a:xfrm>
                <a:off x="1473662" y="2751040"/>
                <a:ext cx="2530295" cy="835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S-Core Dream 5 Medium" pitchFamily="34" charset="0"/>
                    <a:cs typeface="S-Core Dream 5 Medium" pitchFamily="34" charset="0"/>
                  </a:rPr>
                  <a:t>회원가입</a:t>
                </a:r>
                <a:endParaRPr lang="en-US" dirty="0"/>
              </a:p>
            </p:txBody>
          </p:sp>
          <p:grpSp>
            <p:nvGrpSpPr>
              <p:cNvPr id="1015" name="그룹 1015"/>
              <p:cNvGrpSpPr/>
              <p:nvPr/>
            </p:nvGrpSpPr>
            <p:grpSpPr>
              <a:xfrm>
                <a:off x="1847762" y="3683374"/>
                <a:ext cx="1813471" cy="519203"/>
                <a:chOff x="1847762" y="3683374"/>
                <a:chExt cx="1813471" cy="51920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847762" y="3683374"/>
                  <a:ext cx="1813471" cy="519203"/>
                </a:xfrm>
                <a:prstGeom prst="rect">
                  <a:avLst/>
                </a:prstGeom>
              </p:spPr>
            </p:pic>
          </p:grpSp>
          <p:sp>
            <p:nvSpPr>
              <p:cNvPr id="43" name="Object 43"/>
              <p:cNvSpPr txBox="1"/>
              <p:nvPr/>
            </p:nvSpPr>
            <p:spPr>
              <a:xfrm>
                <a:off x="1473662" y="3683373"/>
                <a:ext cx="2530295" cy="835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S-Core Dream 5 Medium" pitchFamily="34" charset="0"/>
                    <a:cs typeface="S-Core Dream 5 Medium" pitchFamily="34" charset="0"/>
                  </a:rPr>
                  <a:t>로그인</a:t>
                </a:r>
                <a:endParaRPr lang="en-US" dirty="0"/>
              </a:p>
            </p:txBody>
          </p:sp>
          <p:grpSp>
            <p:nvGrpSpPr>
              <p:cNvPr id="1016" name="그룹 1016"/>
              <p:cNvGrpSpPr/>
              <p:nvPr/>
            </p:nvGrpSpPr>
            <p:grpSpPr>
              <a:xfrm>
                <a:off x="1847762" y="4627432"/>
                <a:ext cx="1813471" cy="519203"/>
                <a:chOff x="1847762" y="4627432"/>
                <a:chExt cx="1813471" cy="519203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847762" y="4627432"/>
                  <a:ext cx="1813471" cy="519203"/>
                </a:xfrm>
                <a:prstGeom prst="rect">
                  <a:avLst/>
                </a:prstGeom>
              </p:spPr>
            </p:pic>
          </p:grpSp>
          <p:sp>
            <p:nvSpPr>
              <p:cNvPr id="47" name="Object 47"/>
              <p:cNvSpPr txBox="1"/>
              <p:nvPr/>
            </p:nvSpPr>
            <p:spPr>
              <a:xfrm>
                <a:off x="1473662" y="4627430"/>
                <a:ext cx="2530295" cy="835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S-Core Dream 5 Medium" pitchFamily="34" charset="0"/>
                    <a:cs typeface="S-Core Dream 5 Medium" pitchFamily="34" charset="0"/>
                  </a:rPr>
                  <a:t>홈 화면</a:t>
                </a:r>
                <a:endParaRPr lang="en-US" dirty="0"/>
              </a:p>
            </p:txBody>
          </p:sp>
        </p:grpSp>
        <p:grpSp>
          <p:nvGrpSpPr>
            <p:cNvPr id="1017" name="그룹 1017"/>
            <p:cNvGrpSpPr/>
            <p:nvPr/>
          </p:nvGrpSpPr>
          <p:grpSpPr>
            <a:xfrm>
              <a:off x="6150597" y="4617907"/>
              <a:ext cx="2075819" cy="556697"/>
              <a:chOff x="6150597" y="4617907"/>
              <a:chExt cx="2075819" cy="55669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150597" y="4617907"/>
                <a:ext cx="2075819" cy="519203"/>
                <a:chOff x="6150597" y="4617907"/>
                <a:chExt cx="2075819" cy="519203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150597" y="4617907"/>
                  <a:ext cx="2075819" cy="519203"/>
                </a:xfrm>
                <a:prstGeom prst="rect">
                  <a:avLst/>
                </a:prstGeom>
              </p:spPr>
            </p:pic>
          </p:grpSp>
          <p:sp>
            <p:nvSpPr>
              <p:cNvPr id="53" name="Object 53"/>
              <p:cNvSpPr txBox="1"/>
              <p:nvPr/>
            </p:nvSpPr>
            <p:spPr>
              <a:xfrm>
                <a:off x="5643547" y="4617907"/>
                <a:ext cx="3042303" cy="835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S-Core Dream 5 Medium" pitchFamily="34" charset="0"/>
                    <a:cs typeface="S-Core Dream 5 Medium" pitchFamily="34" charset="0"/>
                  </a:rPr>
                  <a:t>마이페이지</a:t>
                </a:r>
                <a:endParaRPr lang="en-US" dirty="0"/>
              </a:p>
            </p:txBody>
          </p:sp>
        </p:grpSp>
        <p:grpSp>
          <p:nvGrpSpPr>
            <p:cNvPr id="1019" name="그룹 1019"/>
            <p:cNvGrpSpPr/>
            <p:nvPr/>
          </p:nvGrpSpPr>
          <p:grpSpPr>
            <a:xfrm>
              <a:off x="10915199" y="4617907"/>
              <a:ext cx="1813471" cy="556697"/>
              <a:chOff x="10915199" y="4617907"/>
              <a:chExt cx="1813471" cy="55669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0915199" y="4617907"/>
                <a:ext cx="1813471" cy="519203"/>
                <a:chOff x="10915199" y="4617907"/>
                <a:chExt cx="1813471" cy="51920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915199" y="4617907"/>
                  <a:ext cx="1813471" cy="519203"/>
                </a:xfrm>
                <a:prstGeom prst="rect">
                  <a:avLst/>
                </a:prstGeom>
              </p:spPr>
            </p:pic>
          </p:grpSp>
          <p:sp>
            <p:nvSpPr>
              <p:cNvPr id="59" name="Object 59"/>
              <p:cNvSpPr txBox="1"/>
              <p:nvPr/>
            </p:nvSpPr>
            <p:spPr>
              <a:xfrm>
                <a:off x="10541065" y="4617907"/>
                <a:ext cx="2530295" cy="835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S-Core Dream 5 Medium" pitchFamily="34" charset="0"/>
                    <a:cs typeface="S-Core Dream 5 Medium" pitchFamily="34" charset="0"/>
                  </a:rPr>
                  <a:t>친구</a:t>
                </a:r>
                <a:endParaRPr lang="en-US" dirty="0"/>
              </a:p>
            </p:txBody>
          </p:sp>
        </p:grpSp>
        <p:grpSp>
          <p:nvGrpSpPr>
            <p:cNvPr id="1021" name="그룹 1021"/>
            <p:cNvGrpSpPr/>
            <p:nvPr/>
          </p:nvGrpSpPr>
          <p:grpSpPr>
            <a:xfrm>
              <a:off x="15168942" y="4617907"/>
              <a:ext cx="1813471" cy="556697"/>
              <a:chOff x="15168942" y="4617907"/>
              <a:chExt cx="1813471" cy="556697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5168942" y="4617909"/>
                <a:ext cx="1813471" cy="519203"/>
                <a:chOff x="15168942" y="4617909"/>
                <a:chExt cx="1813471" cy="51920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168942" y="4617909"/>
                  <a:ext cx="1813471" cy="519203"/>
                </a:xfrm>
                <a:prstGeom prst="rect">
                  <a:avLst/>
                </a:prstGeom>
              </p:spPr>
            </p:pic>
          </p:grpSp>
          <p:sp>
            <p:nvSpPr>
              <p:cNvPr id="65" name="Object 65"/>
              <p:cNvSpPr txBox="1"/>
              <p:nvPr/>
            </p:nvSpPr>
            <p:spPr>
              <a:xfrm>
                <a:off x="14794847" y="4617907"/>
                <a:ext cx="2530295" cy="8350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S-Core Dream 5 Medium" pitchFamily="34" charset="0"/>
                    <a:cs typeface="S-Core Dream 5 Medium" pitchFamily="34" charset="0"/>
                  </a:rPr>
                  <a:t>쪽지</a:t>
                </a:r>
                <a:endParaRPr lang="en-US" dirty="0"/>
              </a:p>
            </p:txBody>
          </p:sp>
        </p:grpSp>
        <p:grpSp>
          <p:nvGrpSpPr>
            <p:cNvPr id="1023" name="그룹 1023"/>
            <p:cNvGrpSpPr/>
            <p:nvPr/>
          </p:nvGrpSpPr>
          <p:grpSpPr>
            <a:xfrm>
              <a:off x="2758180" y="5853043"/>
              <a:ext cx="1995350" cy="462189"/>
              <a:chOff x="2758180" y="5853043"/>
              <a:chExt cx="1995350" cy="462189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2797886" y="5853043"/>
                <a:ext cx="1955644" cy="456677"/>
                <a:chOff x="2797886" y="5853043"/>
                <a:chExt cx="1955644" cy="456677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797886" y="5853043"/>
                  <a:ext cx="1955644" cy="456677"/>
                </a:xfrm>
                <a:prstGeom prst="rect">
                  <a:avLst/>
                </a:prstGeom>
              </p:spPr>
            </p:pic>
          </p:grpSp>
          <p:sp>
            <p:nvSpPr>
              <p:cNvPr id="71" name="Object 71"/>
              <p:cNvSpPr txBox="1"/>
              <p:nvPr/>
            </p:nvSpPr>
            <p:spPr>
              <a:xfrm>
                <a:off x="2259798" y="5860199"/>
                <a:ext cx="2990294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게시물 검색</a:t>
                </a:r>
                <a:endParaRPr lang="en-US" dirty="0"/>
              </a:p>
            </p:txBody>
          </p:sp>
        </p:grpSp>
        <p:grpSp>
          <p:nvGrpSpPr>
            <p:cNvPr id="1025" name="그룹 1025"/>
            <p:cNvGrpSpPr/>
            <p:nvPr/>
          </p:nvGrpSpPr>
          <p:grpSpPr>
            <a:xfrm>
              <a:off x="646911" y="5853043"/>
              <a:ext cx="1995352" cy="1300285"/>
              <a:chOff x="646911" y="5853043"/>
              <a:chExt cx="1995352" cy="1300285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646911" y="5853043"/>
                <a:ext cx="1995352" cy="462190"/>
                <a:chOff x="646911" y="5853043"/>
                <a:chExt cx="1995352" cy="462190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686619" y="5853043"/>
                  <a:ext cx="1955644" cy="456677"/>
                  <a:chOff x="686619" y="5853043"/>
                  <a:chExt cx="1955644" cy="456677"/>
                </a:xfrm>
              </p:grpSpPr>
              <p:pic>
                <p:nvPicPr>
                  <p:cNvPr id="76" name="Object 75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86619" y="5853043"/>
                    <a:ext cx="1955644" cy="4566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8" name="Object 78"/>
                <p:cNvSpPr txBox="1"/>
                <p:nvPr/>
              </p:nvSpPr>
              <p:spPr>
                <a:xfrm>
                  <a:off x="148529" y="5860201"/>
                  <a:ext cx="2990294" cy="68254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2500" dirty="0">
                      <a:solidFill>
                        <a:srgbClr val="3B91CF"/>
                      </a:solidFill>
                      <a:latin typeface="S-Core Dream 5 Medium" pitchFamily="34" charset="0"/>
                      <a:cs typeface="S-Core Dream 5 Medium" pitchFamily="34" charset="0"/>
                    </a:rPr>
                    <a:t>게시물 조회</a:t>
                  </a:r>
                  <a:endParaRPr lang="en-US" dirty="0"/>
                </a:p>
              </p:txBody>
            </p:sp>
          </p:grpSp>
          <p:grpSp>
            <p:nvGrpSpPr>
              <p:cNvPr id="1028" name="그룹 1028"/>
              <p:cNvGrpSpPr/>
              <p:nvPr/>
            </p:nvGrpSpPr>
            <p:grpSpPr>
              <a:xfrm>
                <a:off x="646911" y="6691141"/>
                <a:ext cx="1995352" cy="462187"/>
                <a:chOff x="646911" y="6691141"/>
                <a:chExt cx="1995352" cy="462187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686619" y="6691141"/>
                  <a:ext cx="1955644" cy="456677"/>
                  <a:chOff x="686619" y="6691141"/>
                  <a:chExt cx="1955644" cy="456677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86619" y="6691141"/>
                    <a:ext cx="1955644" cy="4566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4" name="Object 84"/>
                <p:cNvSpPr txBox="1"/>
                <p:nvPr/>
              </p:nvSpPr>
              <p:spPr>
                <a:xfrm>
                  <a:off x="148529" y="6698296"/>
                  <a:ext cx="2990294" cy="68254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2500" dirty="0">
                      <a:solidFill>
                        <a:srgbClr val="3B91CF"/>
                      </a:solidFill>
                      <a:latin typeface="S-Core Dream 5 Medium" pitchFamily="34" charset="0"/>
                      <a:cs typeface="S-Core Dream 5 Medium" pitchFamily="34" charset="0"/>
                    </a:rPr>
                    <a:t>좋아요&amp;댓글</a:t>
                  </a:r>
                  <a:endParaRPr lang="en-US" dirty="0"/>
                </a:p>
              </p:txBody>
            </p:sp>
          </p:grpSp>
        </p:grpSp>
        <p:grpSp>
          <p:nvGrpSpPr>
            <p:cNvPr id="1030" name="그룹 1030"/>
            <p:cNvGrpSpPr/>
            <p:nvPr/>
          </p:nvGrpSpPr>
          <p:grpSpPr>
            <a:xfrm>
              <a:off x="5151478" y="5851109"/>
              <a:ext cx="1995353" cy="462189"/>
              <a:chOff x="5151478" y="5851109"/>
              <a:chExt cx="1995353" cy="462189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5191186" y="5851109"/>
                <a:ext cx="1955644" cy="456677"/>
                <a:chOff x="5191186" y="5851109"/>
                <a:chExt cx="1955644" cy="456677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191186" y="5851109"/>
                  <a:ext cx="1955644" cy="456677"/>
                </a:xfrm>
                <a:prstGeom prst="rect">
                  <a:avLst/>
                </a:prstGeom>
              </p:spPr>
            </p:pic>
          </p:grpSp>
          <p:sp>
            <p:nvSpPr>
              <p:cNvPr id="91" name="Object 91"/>
              <p:cNvSpPr txBox="1"/>
              <p:nvPr/>
            </p:nvSpPr>
            <p:spPr>
              <a:xfrm>
                <a:off x="4653095" y="5858267"/>
                <a:ext cx="2990294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프로필 관리</a:t>
                </a:r>
                <a:endParaRPr lang="en-US" dirty="0"/>
              </a:p>
            </p:txBody>
          </p:sp>
        </p:grpSp>
        <p:grpSp>
          <p:nvGrpSpPr>
            <p:cNvPr id="1032" name="그룹 1032"/>
            <p:cNvGrpSpPr/>
            <p:nvPr/>
          </p:nvGrpSpPr>
          <p:grpSpPr>
            <a:xfrm>
              <a:off x="7353861" y="5850749"/>
              <a:ext cx="1995346" cy="462187"/>
              <a:chOff x="7353861" y="5850749"/>
              <a:chExt cx="1995346" cy="462187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7393563" y="5850749"/>
                <a:ext cx="1955644" cy="456677"/>
                <a:chOff x="7393563" y="5850749"/>
                <a:chExt cx="1955644" cy="456677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393563" y="5850749"/>
                  <a:ext cx="1955644" cy="456677"/>
                </a:xfrm>
                <a:prstGeom prst="rect">
                  <a:avLst/>
                </a:prstGeom>
              </p:spPr>
            </p:pic>
          </p:grpSp>
          <p:sp>
            <p:nvSpPr>
              <p:cNvPr id="97" name="Object 97"/>
              <p:cNvSpPr txBox="1"/>
              <p:nvPr/>
            </p:nvSpPr>
            <p:spPr>
              <a:xfrm>
                <a:off x="6855478" y="5857905"/>
                <a:ext cx="2990294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게시물 관리</a:t>
                </a:r>
                <a:endParaRPr lang="en-US" dirty="0"/>
              </a:p>
            </p:txBody>
          </p:sp>
        </p:grpSp>
        <p:grpSp>
          <p:nvGrpSpPr>
            <p:cNvPr id="1034" name="그룹 1034"/>
            <p:cNvGrpSpPr/>
            <p:nvPr/>
          </p:nvGrpSpPr>
          <p:grpSpPr>
            <a:xfrm>
              <a:off x="9740241" y="5854284"/>
              <a:ext cx="1017525" cy="462188"/>
              <a:chOff x="9740241" y="5854284"/>
              <a:chExt cx="1017525" cy="462188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9779944" y="5854284"/>
                <a:ext cx="908014" cy="456677"/>
                <a:chOff x="9779944" y="5854284"/>
                <a:chExt cx="908014" cy="456677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779944" y="5854284"/>
                  <a:ext cx="908014" cy="456677"/>
                </a:xfrm>
                <a:prstGeom prst="rect">
                  <a:avLst/>
                </a:prstGeom>
              </p:spPr>
            </p:pic>
          </p:grpSp>
          <p:sp>
            <p:nvSpPr>
              <p:cNvPr id="103" name="Object 103"/>
              <p:cNvSpPr txBox="1"/>
              <p:nvPr/>
            </p:nvSpPr>
            <p:spPr>
              <a:xfrm>
                <a:off x="9485859" y="5861440"/>
                <a:ext cx="1526288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신청</a:t>
                </a:r>
                <a:endParaRPr lang="en-US" dirty="0"/>
              </a:p>
            </p:txBody>
          </p:sp>
        </p:grpSp>
        <p:grpSp>
          <p:nvGrpSpPr>
            <p:cNvPr id="1036" name="그룹 1036"/>
            <p:cNvGrpSpPr/>
            <p:nvPr/>
          </p:nvGrpSpPr>
          <p:grpSpPr>
            <a:xfrm>
              <a:off x="10813612" y="5843115"/>
              <a:ext cx="1995349" cy="462185"/>
              <a:chOff x="10813612" y="5843115"/>
              <a:chExt cx="1995349" cy="462185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0853317" y="5843115"/>
                <a:ext cx="1955644" cy="456677"/>
                <a:chOff x="10853317" y="5843115"/>
                <a:chExt cx="1955644" cy="456677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853317" y="5843115"/>
                  <a:ext cx="1955644" cy="456677"/>
                </a:xfrm>
                <a:prstGeom prst="rect">
                  <a:avLst/>
                </a:prstGeom>
              </p:spPr>
            </p:pic>
          </p:grpSp>
          <p:sp>
            <p:nvSpPr>
              <p:cNvPr id="109" name="Object 109"/>
              <p:cNvSpPr txBox="1"/>
              <p:nvPr/>
            </p:nvSpPr>
            <p:spPr>
              <a:xfrm>
                <a:off x="10315230" y="5850268"/>
                <a:ext cx="2990294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수락&amp;거절</a:t>
                </a:r>
                <a:endParaRPr lang="en-US" dirty="0"/>
              </a:p>
            </p:txBody>
          </p:sp>
        </p:grpSp>
        <p:grpSp>
          <p:nvGrpSpPr>
            <p:cNvPr id="1038" name="그룹 1038"/>
            <p:cNvGrpSpPr/>
            <p:nvPr/>
          </p:nvGrpSpPr>
          <p:grpSpPr>
            <a:xfrm>
              <a:off x="12982504" y="5843115"/>
              <a:ext cx="1017525" cy="462188"/>
              <a:chOff x="12982504" y="5843115"/>
              <a:chExt cx="1017525" cy="462188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3022241" y="5843115"/>
                <a:ext cx="908014" cy="456677"/>
                <a:chOff x="13022241" y="5843115"/>
                <a:chExt cx="908014" cy="456677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022241" y="5843115"/>
                  <a:ext cx="908014" cy="456677"/>
                </a:xfrm>
                <a:prstGeom prst="rect">
                  <a:avLst/>
                </a:prstGeom>
              </p:spPr>
            </p:pic>
          </p:grpSp>
          <p:sp>
            <p:nvSpPr>
              <p:cNvPr id="115" name="Object 115"/>
              <p:cNvSpPr txBox="1"/>
              <p:nvPr/>
            </p:nvSpPr>
            <p:spPr>
              <a:xfrm>
                <a:off x="12728123" y="5850271"/>
                <a:ext cx="1526288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검색</a:t>
                </a:r>
                <a:endParaRPr lang="en-US" dirty="0"/>
              </a:p>
            </p:txBody>
          </p:sp>
        </p:grpSp>
        <p:grpSp>
          <p:nvGrpSpPr>
            <p:cNvPr id="1040" name="그룹 1040"/>
            <p:cNvGrpSpPr/>
            <p:nvPr/>
          </p:nvGrpSpPr>
          <p:grpSpPr>
            <a:xfrm>
              <a:off x="14558592" y="5839940"/>
              <a:ext cx="1017525" cy="462191"/>
              <a:chOff x="14558592" y="5839940"/>
              <a:chExt cx="1017525" cy="462191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14598293" y="5839940"/>
                <a:ext cx="908014" cy="456677"/>
                <a:chOff x="14598293" y="5839940"/>
                <a:chExt cx="908014" cy="456677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598293" y="5839940"/>
                  <a:ext cx="908014" cy="456677"/>
                </a:xfrm>
                <a:prstGeom prst="rect">
                  <a:avLst/>
                </a:prstGeom>
              </p:spPr>
            </p:pic>
          </p:grpSp>
          <p:sp>
            <p:nvSpPr>
              <p:cNvPr id="121" name="Object 121"/>
              <p:cNvSpPr txBox="1"/>
              <p:nvPr/>
            </p:nvSpPr>
            <p:spPr>
              <a:xfrm>
                <a:off x="14304210" y="5847099"/>
                <a:ext cx="1526288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발송</a:t>
                </a:r>
                <a:endParaRPr lang="en-US" dirty="0"/>
              </a:p>
            </p:txBody>
          </p:sp>
        </p:grpSp>
        <p:grpSp>
          <p:nvGrpSpPr>
            <p:cNvPr id="1042" name="그룹 1042"/>
            <p:cNvGrpSpPr/>
            <p:nvPr/>
          </p:nvGrpSpPr>
          <p:grpSpPr>
            <a:xfrm>
              <a:off x="15576117" y="5839940"/>
              <a:ext cx="1017525" cy="462191"/>
              <a:chOff x="15576117" y="5839940"/>
              <a:chExt cx="1017525" cy="462191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15615825" y="5839940"/>
                <a:ext cx="908014" cy="456677"/>
                <a:chOff x="15615825" y="5839940"/>
                <a:chExt cx="908014" cy="456677"/>
              </a:xfrm>
            </p:grpSpPr>
            <p:pic>
              <p:nvPicPr>
                <p:cNvPr id="125" name="Object 1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5615825" y="5839940"/>
                  <a:ext cx="908014" cy="456677"/>
                </a:xfrm>
                <a:prstGeom prst="rect">
                  <a:avLst/>
                </a:prstGeom>
              </p:spPr>
            </p:pic>
          </p:grpSp>
          <p:sp>
            <p:nvSpPr>
              <p:cNvPr id="127" name="Object 127"/>
              <p:cNvSpPr txBox="1"/>
              <p:nvPr/>
            </p:nvSpPr>
            <p:spPr>
              <a:xfrm>
                <a:off x="15321736" y="5847099"/>
                <a:ext cx="1526288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읽기</a:t>
                </a:r>
                <a:endParaRPr lang="en-US" dirty="0"/>
              </a:p>
            </p:txBody>
          </p:sp>
        </p:grpSp>
        <p:grpSp>
          <p:nvGrpSpPr>
            <p:cNvPr id="1044" name="그룹 1044"/>
            <p:cNvGrpSpPr/>
            <p:nvPr/>
          </p:nvGrpSpPr>
          <p:grpSpPr>
            <a:xfrm>
              <a:off x="16593642" y="5843519"/>
              <a:ext cx="1017525" cy="463840"/>
              <a:chOff x="16593642" y="5843519"/>
              <a:chExt cx="1017525" cy="463840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6633346" y="5850681"/>
                <a:ext cx="908014" cy="456677"/>
                <a:chOff x="16633346" y="5850681"/>
                <a:chExt cx="908014" cy="456677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6633346" y="5850681"/>
                  <a:ext cx="908014" cy="456677"/>
                </a:xfrm>
                <a:prstGeom prst="rect">
                  <a:avLst/>
                </a:prstGeom>
              </p:spPr>
            </p:pic>
          </p:grpSp>
          <p:sp>
            <p:nvSpPr>
              <p:cNvPr id="133" name="Object 133"/>
              <p:cNvSpPr txBox="1"/>
              <p:nvPr/>
            </p:nvSpPr>
            <p:spPr>
              <a:xfrm>
                <a:off x="16339261" y="5843519"/>
                <a:ext cx="1526288" cy="6825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3B91CF"/>
                    </a:solidFill>
                    <a:latin typeface="S-Core Dream 5 Medium" pitchFamily="34" charset="0"/>
                    <a:cs typeface="S-Core Dream 5 Medium" pitchFamily="34" charset="0"/>
                  </a:rPr>
                  <a:t>보관</a:t>
                </a:r>
                <a:endParaRPr lang="en-US" dirty="0"/>
              </a:p>
            </p:txBody>
          </p:sp>
        </p:grpSp>
        <p:grpSp>
          <p:nvGrpSpPr>
            <p:cNvPr id="1046" name="그룹 1046"/>
            <p:cNvGrpSpPr/>
            <p:nvPr/>
          </p:nvGrpSpPr>
          <p:grpSpPr>
            <a:xfrm>
              <a:off x="2491086" y="3390305"/>
              <a:ext cx="557463" cy="28571"/>
              <a:chOff x="2491086" y="3390305"/>
              <a:chExt cx="557463" cy="28571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2491086" y="3390305"/>
                <a:ext cx="557463" cy="28571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2491086" y="4467074"/>
              <a:ext cx="557463" cy="28571"/>
              <a:chOff x="2491086" y="4467074"/>
              <a:chExt cx="557463" cy="28571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2491086" y="4467074"/>
                <a:ext cx="557463" cy="28571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463082" y="6488900"/>
              <a:ext cx="457143" cy="28571"/>
              <a:chOff x="1463082" y="6488900"/>
              <a:chExt cx="457143" cy="28571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1463082" y="6488900"/>
                <a:ext cx="457143" cy="28571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674373" y="5136508"/>
              <a:ext cx="2095274" cy="742566"/>
              <a:chOff x="1674373" y="5136508"/>
              <a:chExt cx="2095274" cy="742566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1599590" y="5769498"/>
                <a:ext cx="190476" cy="28571"/>
                <a:chOff x="1599590" y="5769498"/>
                <a:chExt cx="190476" cy="28571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1599590" y="5769498"/>
                  <a:ext cx="1904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3654828" y="5758069"/>
                <a:ext cx="190476" cy="28571"/>
                <a:chOff x="3654828" y="5758069"/>
                <a:chExt cx="190476" cy="28571"/>
              </a:xfrm>
            </p:grpSpPr>
            <p:pic>
              <p:nvPicPr>
                <p:cNvPr id="149" name="Object 14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3654828" y="5758069"/>
                  <a:ext cx="1904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52" name="그룹 1052"/>
              <p:cNvGrpSpPr/>
              <p:nvPr/>
            </p:nvGrpSpPr>
            <p:grpSpPr>
              <a:xfrm>
                <a:off x="1674391" y="5673604"/>
                <a:ext cx="2095238" cy="28571"/>
                <a:chOff x="1674391" y="5673604"/>
                <a:chExt cx="2095238" cy="28571"/>
              </a:xfrm>
            </p:grpSpPr>
            <p:pic>
              <p:nvPicPr>
                <p:cNvPr id="152" name="Object 15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674391" y="5673604"/>
                  <a:ext cx="2095238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53" name="그룹 1053"/>
              <p:cNvGrpSpPr/>
              <p:nvPr/>
            </p:nvGrpSpPr>
            <p:grpSpPr>
              <a:xfrm>
                <a:off x="2491086" y="5401005"/>
                <a:ext cx="557463" cy="28571"/>
                <a:chOff x="2491086" y="5401005"/>
                <a:chExt cx="557463" cy="28571"/>
              </a:xfrm>
            </p:grpSpPr>
            <p:pic>
              <p:nvPicPr>
                <p:cNvPr id="155" name="Object 15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5400000">
                  <a:off x="2491086" y="5401005"/>
                  <a:ext cx="557463" cy="285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4" name="그룹 1054"/>
            <p:cNvGrpSpPr/>
            <p:nvPr/>
          </p:nvGrpSpPr>
          <p:grpSpPr>
            <a:xfrm>
              <a:off x="6099193" y="5110476"/>
              <a:ext cx="2095274" cy="742566"/>
              <a:chOff x="6099193" y="5110476"/>
              <a:chExt cx="2095274" cy="742566"/>
            </a:xfrm>
          </p:grpSpPr>
          <p:grpSp>
            <p:nvGrpSpPr>
              <p:cNvPr id="1055" name="그룹 1055"/>
              <p:cNvGrpSpPr/>
              <p:nvPr/>
            </p:nvGrpSpPr>
            <p:grpSpPr>
              <a:xfrm>
                <a:off x="6024410" y="5743466"/>
                <a:ext cx="190476" cy="28571"/>
                <a:chOff x="6024410" y="5743466"/>
                <a:chExt cx="190476" cy="28571"/>
              </a:xfrm>
            </p:grpSpPr>
            <p:pic>
              <p:nvPicPr>
                <p:cNvPr id="160" name="Object 15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6024410" y="5743466"/>
                  <a:ext cx="1904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그룹 1056"/>
              <p:cNvGrpSpPr/>
              <p:nvPr/>
            </p:nvGrpSpPr>
            <p:grpSpPr>
              <a:xfrm>
                <a:off x="8079648" y="5732038"/>
                <a:ext cx="190476" cy="28571"/>
                <a:chOff x="8079648" y="5732038"/>
                <a:chExt cx="190476" cy="28571"/>
              </a:xfrm>
            </p:grpSpPr>
            <p:pic>
              <p:nvPicPr>
                <p:cNvPr id="163" name="Object 16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8079648" y="5732038"/>
                  <a:ext cx="190476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57" name="그룹 1057"/>
              <p:cNvGrpSpPr/>
              <p:nvPr/>
            </p:nvGrpSpPr>
            <p:grpSpPr>
              <a:xfrm>
                <a:off x="6099211" y="5647572"/>
                <a:ext cx="2095238" cy="28571"/>
                <a:chOff x="6099211" y="5647572"/>
                <a:chExt cx="2095238" cy="28571"/>
              </a:xfrm>
            </p:grpSpPr>
            <p:pic>
              <p:nvPicPr>
                <p:cNvPr id="166" name="Object 16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099211" y="5647572"/>
                  <a:ext cx="2095238" cy="28571"/>
                </a:xfrm>
                <a:prstGeom prst="rect">
                  <a:avLst/>
                </a:prstGeom>
              </p:spPr>
            </p:pic>
          </p:grpSp>
          <p:grpSp>
            <p:nvGrpSpPr>
              <p:cNvPr id="1058" name="그룹 1058"/>
              <p:cNvGrpSpPr/>
              <p:nvPr/>
            </p:nvGrpSpPr>
            <p:grpSpPr>
              <a:xfrm>
                <a:off x="6915906" y="5374973"/>
                <a:ext cx="557463" cy="28571"/>
                <a:chOff x="6915906" y="5374973"/>
                <a:chExt cx="557463" cy="28571"/>
              </a:xfrm>
            </p:grpSpPr>
            <p:pic>
              <p:nvPicPr>
                <p:cNvPr id="169" name="Object 168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5400000">
                  <a:off x="6915906" y="5374973"/>
                  <a:ext cx="557463" cy="285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9" name="그룹 1059"/>
            <p:cNvGrpSpPr/>
            <p:nvPr/>
          </p:nvGrpSpPr>
          <p:grpSpPr>
            <a:xfrm>
              <a:off x="10147185" y="5736864"/>
              <a:ext cx="190476" cy="28571"/>
              <a:chOff x="10147185" y="5736864"/>
              <a:chExt cx="190476" cy="28571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0147185" y="5736864"/>
                <a:ext cx="190476" cy="28571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1726233" y="5734959"/>
              <a:ext cx="190476" cy="28571"/>
              <a:chOff x="11726233" y="5734959"/>
              <a:chExt cx="190476" cy="28571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1726233" y="5734959"/>
                <a:ext cx="190476" cy="28571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10231510" y="5621922"/>
              <a:ext cx="3276190" cy="28571"/>
              <a:chOff x="10231510" y="5621922"/>
              <a:chExt cx="3276190" cy="28571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31510" y="5621922"/>
                <a:ext cx="3276190" cy="28571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1543443" y="5349323"/>
              <a:ext cx="557463" cy="28571"/>
              <a:chOff x="11543443" y="5349323"/>
              <a:chExt cx="557463" cy="28571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11543443" y="5349323"/>
                <a:ext cx="557463" cy="28571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13390995" y="5723531"/>
              <a:ext cx="190476" cy="28571"/>
              <a:chOff x="13390995" y="5723531"/>
              <a:chExt cx="190476" cy="28571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3390995" y="5723531"/>
                <a:ext cx="190476" cy="28571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4975531" y="5746388"/>
              <a:ext cx="190476" cy="28571"/>
              <a:chOff x="14975531" y="5746388"/>
              <a:chExt cx="190476" cy="28571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4975531" y="5746388"/>
                <a:ext cx="190476" cy="28571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17011721" y="5734959"/>
              <a:ext cx="190476" cy="28571"/>
              <a:chOff x="17011721" y="5734959"/>
              <a:chExt cx="190476" cy="28571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7011721" y="5734959"/>
                <a:ext cx="190476" cy="28571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5059856" y="5650494"/>
              <a:ext cx="2057143" cy="28571"/>
              <a:chOff x="15059856" y="5650494"/>
              <a:chExt cx="2057143" cy="28571"/>
            </a:xfrm>
          </p:grpSpPr>
          <p:pic>
            <p:nvPicPr>
              <p:cNvPr id="194" name="Object 19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059856" y="5650494"/>
                <a:ext cx="2057143" cy="28571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15800360" y="5377895"/>
              <a:ext cx="557463" cy="28571"/>
              <a:chOff x="15800360" y="5377895"/>
              <a:chExt cx="557463" cy="28571"/>
            </a:xfrm>
          </p:grpSpPr>
          <p:pic>
            <p:nvPicPr>
              <p:cNvPr id="197" name="Object 19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15800360" y="5377895"/>
                <a:ext cx="557463" cy="28571"/>
              </a:xfrm>
              <a:prstGeom prst="rect">
                <a:avLst/>
              </a:prstGeom>
            </p:spPr>
          </p:pic>
        </p:grpSp>
        <p:grpSp>
          <p:nvGrpSpPr>
            <p:cNvPr id="1068" name="그룹 1068"/>
            <p:cNvGrpSpPr/>
            <p:nvPr/>
          </p:nvGrpSpPr>
          <p:grpSpPr>
            <a:xfrm>
              <a:off x="15981245" y="5752102"/>
              <a:ext cx="190476" cy="28571"/>
              <a:chOff x="15981245" y="5752102"/>
              <a:chExt cx="190476" cy="28571"/>
            </a:xfrm>
          </p:grpSpPr>
          <p:pic>
            <p:nvPicPr>
              <p:cNvPr id="200" name="Object 19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5981245" y="5752102"/>
                <a:ext cx="190476" cy="28571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3518393" y="4865453"/>
              <a:ext cx="2641731" cy="28571"/>
              <a:chOff x="3518393" y="4865453"/>
              <a:chExt cx="2641731" cy="28571"/>
            </a:xfrm>
          </p:grpSpPr>
          <p:pic>
            <p:nvPicPr>
              <p:cNvPr id="203" name="Object 20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18393" y="4865453"/>
                <a:ext cx="2641731" cy="28571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8200000" y="4898485"/>
              <a:ext cx="2761905" cy="28571"/>
              <a:chOff x="8200000" y="4898485"/>
              <a:chExt cx="2761905" cy="28571"/>
            </a:xfrm>
          </p:grpSpPr>
          <p:pic>
            <p:nvPicPr>
              <p:cNvPr id="206" name="Object 20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200000" y="4898485"/>
                <a:ext cx="2761905" cy="28571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12728693" y="4898485"/>
              <a:ext cx="2632207" cy="28571"/>
              <a:chOff x="12728693" y="4898485"/>
              <a:chExt cx="2632207" cy="28571"/>
            </a:xfrm>
          </p:grpSpPr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28693" y="4898485"/>
                <a:ext cx="2632207" cy="28571"/>
              </a:xfrm>
              <a:prstGeom prst="rect">
                <a:avLst/>
              </a:prstGeom>
            </p:spPr>
          </p:pic>
        </p:grp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C2919C0-1870-8EBC-0C89-632EEF6D6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"/>
    </mc:Choice>
    <mc:Fallback xmlns="">
      <p:transition spd="slow" advTm="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702645"/>
            <a:ext cx="18614338" cy="10091005"/>
            <a:chOff x="-138148" y="702645"/>
            <a:chExt cx="18614338" cy="10091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702645"/>
              <a:ext cx="18614338" cy="1009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29566" y="3294568"/>
            <a:ext cx="8745159" cy="4907160"/>
            <a:chOff x="4529566" y="3294568"/>
            <a:chExt cx="8745159" cy="4907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66" y="3294568"/>
              <a:ext cx="8745159" cy="4907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489072" y="4631629"/>
            <a:ext cx="1806468" cy="2348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900" dirty="0">
                <a:solidFill>
                  <a:srgbClr val="63ABDF"/>
                </a:solidFill>
                <a:latin typeface="THERodongSinmun" pitchFamily="34" charset="0"/>
                <a:cs typeface="THERodongSinmun" pitchFamily="34" charset="0"/>
              </a:rPr>
              <a:t>05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7748805" y="4828020"/>
            <a:ext cx="7682954" cy="175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구현 결과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6006305" y="5720733"/>
            <a:ext cx="5928571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dirty="0">
                <a:solidFill>
                  <a:srgbClr val="63ABDF"/>
                </a:solidFill>
                <a:latin typeface="S-Core Dream 3 Light" pitchFamily="34" charset="0"/>
                <a:cs typeface="S-Core Dream 3 Light" pitchFamily="34" charset="0"/>
              </a:rPr>
              <a:t>사진/영상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72F1AED-3CA5-41A0-747F-86209A41C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"/>
    </mc:Choice>
    <mc:Fallback xmlns="">
      <p:transition spd="slow" advTm="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pic>
        <p:nvPicPr>
          <p:cNvPr id="2" name="로그인_ 회원가입 - Chrome 2023-06-12 21-08-48">
            <a:hlinkClick r:id="" action="ppaction://media"/>
            <a:extLst>
              <a:ext uri="{FF2B5EF4-FFF2-40B4-BE49-F238E27FC236}">
                <a16:creationId xmlns:a16="http://schemas.microsoft.com/office/drawing/2014/main" id="{BFC2B44F-4822-CF0B-7CC5-D76C82503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422" y="686016"/>
            <a:ext cx="18070020" cy="959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2F14CE8-B848-5B16-E967-5A0E16C539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76" y="1562100"/>
            <a:ext cx="7736323" cy="8253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038B85-6C94-3892-CF4B-070B39A497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7" y="1562100"/>
            <a:ext cx="7485793" cy="8253370"/>
          </a:xfrm>
          <a:prstGeom prst="rect">
            <a:avLst/>
          </a:prstGeom>
        </p:spPr>
      </p:pic>
      <p:sp>
        <p:nvSpPr>
          <p:cNvPr id="9" name="Object 37">
            <a:extLst>
              <a:ext uri="{FF2B5EF4-FFF2-40B4-BE49-F238E27FC236}">
                <a16:creationId xmlns:a16="http://schemas.microsoft.com/office/drawing/2014/main" id="{B81F4927-0120-BE89-ADBC-B3CD7836AC3D}"/>
              </a:ext>
            </a:extLst>
          </p:cNvPr>
          <p:cNvSpPr txBox="1"/>
          <p:nvPr/>
        </p:nvSpPr>
        <p:spPr>
          <a:xfrm>
            <a:off x="477131" y="800100"/>
            <a:ext cx="188506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>
                <a:solidFill>
                  <a:srgbClr val="00B0F0"/>
                </a:solidFill>
              </a:rPr>
              <a:t>List.jsp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11" name="Object 37">
            <a:extLst>
              <a:ext uri="{FF2B5EF4-FFF2-40B4-BE49-F238E27FC236}">
                <a16:creationId xmlns:a16="http://schemas.microsoft.com/office/drawing/2014/main" id="{12C6CB1D-58A2-DAC4-C816-1837FA0B2294}"/>
              </a:ext>
            </a:extLst>
          </p:cNvPr>
          <p:cNvSpPr txBox="1"/>
          <p:nvPr/>
        </p:nvSpPr>
        <p:spPr>
          <a:xfrm>
            <a:off x="9566073" y="862334"/>
            <a:ext cx="285452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>
                <a:solidFill>
                  <a:srgbClr val="00B0F0"/>
                </a:solidFill>
              </a:rPr>
              <a:t>F_insert.jsp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7350213-49FE-DA24-994F-607DC5565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7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1"/>
    </mc:Choice>
    <mc:Fallback>
      <p:transition spd="slow" advTm="3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D1E9B40-F368-932C-6D2B-CF5D3EF72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1931222"/>
            <a:ext cx="7606684" cy="7633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F5645B-D1AA-6C7C-CB24-28EE10896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7" y="1911183"/>
            <a:ext cx="6952393" cy="7673171"/>
          </a:xfrm>
          <a:prstGeom prst="rect">
            <a:avLst/>
          </a:prstGeom>
        </p:spPr>
      </p:pic>
      <p:sp>
        <p:nvSpPr>
          <p:cNvPr id="8" name="Object 37">
            <a:extLst>
              <a:ext uri="{FF2B5EF4-FFF2-40B4-BE49-F238E27FC236}">
                <a16:creationId xmlns:a16="http://schemas.microsoft.com/office/drawing/2014/main" id="{F43ACAF4-19C8-78C0-ABFB-2C717BAF6EE2}"/>
              </a:ext>
            </a:extLst>
          </p:cNvPr>
          <p:cNvSpPr txBox="1"/>
          <p:nvPr/>
        </p:nvSpPr>
        <p:spPr>
          <a:xfrm>
            <a:off x="667607" y="962990"/>
            <a:ext cx="22279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>
                <a:solidFill>
                  <a:srgbClr val="00B0F0"/>
                </a:solidFill>
              </a:rPr>
              <a:t>f_yes.</a:t>
            </a:r>
            <a:r>
              <a:rPr lang="en-US" altLang="ko-KR" sz="4000" dirty="0" err="1">
                <a:solidFill>
                  <a:srgbClr val="00B0F0"/>
                </a:solidFill>
              </a:rPr>
              <a:t>jsp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9" name="Object 37">
            <a:extLst>
              <a:ext uri="{FF2B5EF4-FFF2-40B4-BE49-F238E27FC236}">
                <a16:creationId xmlns:a16="http://schemas.microsoft.com/office/drawing/2014/main" id="{510A5E96-296C-4BD0-9C2E-4054F065F26C}"/>
              </a:ext>
            </a:extLst>
          </p:cNvPr>
          <p:cNvSpPr txBox="1"/>
          <p:nvPr/>
        </p:nvSpPr>
        <p:spPr>
          <a:xfrm>
            <a:off x="9677400" y="967215"/>
            <a:ext cx="22279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err="1">
                <a:solidFill>
                  <a:srgbClr val="00B0F0"/>
                </a:solidFill>
              </a:rPr>
              <a:t>f_no.jsp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F3A7D8AE-232A-93B8-538D-CA112F0BE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8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43"/>
    </mc:Choice>
    <mc:Fallback>
      <p:transition spd="slow" advTm="37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8" name="Object 37">
            <a:extLst>
              <a:ext uri="{FF2B5EF4-FFF2-40B4-BE49-F238E27FC236}">
                <a16:creationId xmlns:a16="http://schemas.microsoft.com/office/drawing/2014/main" id="{F43ACAF4-19C8-78C0-ABFB-2C717BAF6EE2}"/>
              </a:ext>
            </a:extLst>
          </p:cNvPr>
          <p:cNvSpPr txBox="1"/>
          <p:nvPr/>
        </p:nvSpPr>
        <p:spPr>
          <a:xfrm>
            <a:off x="667607" y="962990"/>
            <a:ext cx="22279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err="1">
                <a:solidFill>
                  <a:srgbClr val="00B0F0"/>
                </a:solidFill>
              </a:rPr>
              <a:t>DM.jsp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9" name="Object 37">
            <a:extLst>
              <a:ext uri="{FF2B5EF4-FFF2-40B4-BE49-F238E27FC236}">
                <a16:creationId xmlns:a16="http://schemas.microsoft.com/office/drawing/2014/main" id="{510A5E96-296C-4BD0-9C2E-4054F065F26C}"/>
              </a:ext>
            </a:extLst>
          </p:cNvPr>
          <p:cNvSpPr txBox="1"/>
          <p:nvPr/>
        </p:nvSpPr>
        <p:spPr>
          <a:xfrm>
            <a:off x="9677400" y="967215"/>
            <a:ext cx="28956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>
                <a:solidFill>
                  <a:srgbClr val="00B0F0"/>
                </a:solidFill>
              </a:rPr>
              <a:t>M_insert.</a:t>
            </a:r>
            <a:r>
              <a:rPr lang="en-US" altLang="ko-KR" sz="4000" dirty="0" err="1">
                <a:solidFill>
                  <a:srgbClr val="00B0F0"/>
                </a:solidFill>
              </a:rPr>
              <a:t>jsp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96106-6422-421C-1ADB-41AB38408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7" y="1931220"/>
            <a:ext cx="7028593" cy="77080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2DD586-347D-34B2-74DC-1E5DBF473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98" y="1828398"/>
            <a:ext cx="7617502" cy="7810901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FB718FD-49A6-5C19-8F2F-BB75BDF61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0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96"/>
    </mc:Choice>
    <mc:Fallback>
      <p:transition spd="slow" advTm="3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8" name="Object 37">
            <a:extLst>
              <a:ext uri="{FF2B5EF4-FFF2-40B4-BE49-F238E27FC236}">
                <a16:creationId xmlns:a16="http://schemas.microsoft.com/office/drawing/2014/main" id="{F43ACAF4-19C8-78C0-ABFB-2C717BAF6EE2}"/>
              </a:ext>
            </a:extLst>
          </p:cNvPr>
          <p:cNvSpPr txBox="1"/>
          <p:nvPr/>
        </p:nvSpPr>
        <p:spPr>
          <a:xfrm>
            <a:off x="667607" y="962990"/>
            <a:ext cx="222799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err="1">
                <a:solidFill>
                  <a:srgbClr val="00B0F0"/>
                </a:solidFill>
              </a:rPr>
              <a:t>join.jsp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9" name="Object 37">
            <a:extLst>
              <a:ext uri="{FF2B5EF4-FFF2-40B4-BE49-F238E27FC236}">
                <a16:creationId xmlns:a16="http://schemas.microsoft.com/office/drawing/2014/main" id="{510A5E96-296C-4BD0-9C2E-4054F065F26C}"/>
              </a:ext>
            </a:extLst>
          </p:cNvPr>
          <p:cNvSpPr txBox="1"/>
          <p:nvPr/>
        </p:nvSpPr>
        <p:spPr>
          <a:xfrm>
            <a:off x="9677400" y="967215"/>
            <a:ext cx="28956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 err="1">
                <a:solidFill>
                  <a:srgbClr val="00B0F0"/>
                </a:solidFill>
              </a:rPr>
              <a:t>login.jsp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002061-2D7F-779E-B50A-8A2D3041D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5" y="1939671"/>
            <a:ext cx="6812485" cy="7683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C138D2-591D-ACB2-53CF-ABFB662141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910516"/>
            <a:ext cx="7391400" cy="7713050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6CB0A0E-FF0B-DE61-18FD-13E77BDA9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2"/>
    </mc:Choice>
    <mc:Fallback>
      <p:transition spd="slow" advTm="21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702645"/>
            <a:ext cx="18614338" cy="10091005"/>
            <a:chOff x="-138148" y="702645"/>
            <a:chExt cx="18614338" cy="10091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702645"/>
              <a:ext cx="18614338" cy="1009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29566" y="3294568"/>
            <a:ext cx="8745159" cy="4907160"/>
            <a:chOff x="4529566" y="3294568"/>
            <a:chExt cx="8745159" cy="4907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66" y="3294568"/>
              <a:ext cx="8745159" cy="4907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326780" y="4965232"/>
            <a:ext cx="1806468" cy="2348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900" dirty="0">
                <a:solidFill>
                  <a:srgbClr val="63ABDF"/>
                </a:solidFill>
                <a:latin typeface="THERodongSinmun" pitchFamily="34" charset="0"/>
                <a:cs typeface="THERodongSinmun" pitchFamily="34" charset="0"/>
              </a:rPr>
              <a:t>06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6586513" y="5161623"/>
            <a:ext cx="8836497" cy="175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성과 및 기대효과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B09040A-03E9-EE01-0245-7ACFD7D1B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0"/>
    </mc:Choice>
    <mc:Fallback xmlns="">
      <p:transition spd="slow" advTm="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214911" y="3795051"/>
            <a:ext cx="2884687" cy="3393749"/>
            <a:chOff x="2214911" y="3795051"/>
            <a:chExt cx="2884687" cy="33937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4911" y="3795051"/>
              <a:ext cx="2884687" cy="339374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475607" y="3926705"/>
            <a:ext cx="1836316" cy="440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학습 성과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6496783" y="3219131"/>
            <a:ext cx="10064415" cy="4154983"/>
            <a:chOff x="6496783" y="3502799"/>
            <a:chExt cx="10064415" cy="38713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6783" y="3502799"/>
              <a:ext cx="10064415" cy="387131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496783" y="3219131"/>
            <a:ext cx="9876929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효민 학우님: 처음으로 혼자 UI를 전반적으로 제작해 보았는데 너무너무 힘들었고 분업의 중요성을 깨달았다. 그리고 DB를 연결하면 필요한 화면들이 처음에 설계한 것 보다 늘어나서 힘들었다. 사용해보고 싶은 모달창도 만들고 혼자서 여러가지 신경을 쓰니 힘들기도 하였으나 처음에 설계한 모습과 비슷하게 결과가 나오면 뿌듯하기도 하였다. 하지만 마이페이지 화면을 내가 원하는 방식으로 개발하지 않아서 너무 속상했다.</a:t>
            </a:r>
          </a:p>
          <a:p>
            <a:endParaRPr lang="en-US" sz="2200" dirty="0">
              <a:solidFill>
                <a:srgbClr val="000000"/>
              </a:solidFill>
              <a:latin typeface="Pretendard Light" pitchFamily="34" charset="0"/>
              <a:cs typeface="Pretendard Light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Pretendard Light" pitchFamily="34" charset="0"/>
              <a:cs typeface="Pretendard Light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유미 학우님: 이번 수업을 통해서 자바라는 언어의 개념뿐만 아니라 프로젝트를 진행하면서 실제로 현장에서 사용되는 문서의 작성을 따라서 진행해봄으로써 앞으로의 프로젝트를 제작할때의 메뉴얼을 알게된것 같아서 다방면으로 도움이 된것같다.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30E4164-4FB8-1D93-733C-6AE7CF167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98"/>
    </mc:Choice>
    <mc:Fallback xmlns=""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61823" y="3709093"/>
            <a:ext cx="2884687" cy="3393749"/>
            <a:chOff x="1261823" y="3709093"/>
            <a:chExt cx="2884687" cy="33937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1823" y="3709093"/>
              <a:ext cx="2884687" cy="339374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686944" y="3972183"/>
            <a:ext cx="1836316" cy="440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학습 성과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849232" y="3830425"/>
            <a:ext cx="10064415" cy="3272417"/>
            <a:chOff x="5849232" y="3830425"/>
            <a:chExt cx="10064415" cy="32724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9232" y="3830425"/>
              <a:ext cx="10064415" cy="327241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80462" y="3994044"/>
            <a:ext cx="9861380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정현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학우님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:</a:t>
            </a:r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프로젝트를 하면서 처음으로 </a:t>
            </a:r>
            <a:r>
              <a:rPr lang="en-US" altLang="ko-KR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jsp</a:t>
            </a:r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를 다뤄보고 여러가지 동영상을 보며 공부를 하면서 처음엔 막막했던 </a:t>
            </a:r>
            <a:r>
              <a:rPr lang="en-US" altLang="ko-KR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jsp</a:t>
            </a:r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가 이젠 어느정도 이해되는 정도까지 왔습니다</a:t>
            </a:r>
            <a:r>
              <a:rPr lang="en-US" altLang="ko-KR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. </a:t>
            </a:r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또 생각보다 </a:t>
            </a:r>
            <a:r>
              <a:rPr lang="ko-KR" alt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신경써야할</a:t>
            </a:r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부분이 많았고 코드 한줄이라도 잘못되면 프로그램 전체가 실행되지 않아 너무 어려웠던 </a:t>
            </a:r>
            <a:r>
              <a:rPr lang="ko-KR" alt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경험이였습니다</a:t>
            </a:r>
            <a:r>
              <a:rPr lang="en-US" altLang="ko-KR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.</a:t>
            </a:r>
          </a:p>
          <a:p>
            <a:endParaRPr lang="en-US" sz="2200" dirty="0">
              <a:solidFill>
                <a:srgbClr val="000000"/>
              </a:solidFill>
              <a:latin typeface="Pretendard Light" pitchFamily="34" charset="0"/>
              <a:cs typeface="Pretendard Light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채원 학우님: 두 번째로 진행하는 팀 프로젝트였던 만큼 배웠던 점이 많았던 것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같습니다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.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JAVA에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대한 이해도를 더욱 더 키울 수 있었습니다. 또한 이번 경험을 통해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JAVA공부를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더욱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더 열심히 해서 실력을 올려야겠다는 생각을 했습니다.</a:t>
            </a:r>
            <a:endParaRPr 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9A69910-C1EC-A643-12B2-20CABBF09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38"/>
    </mc:Choice>
    <mc:Fallback xmlns="">
      <p:transition spd="slow" advTm="41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962848" y="2226390"/>
            <a:ext cx="10576579" cy="2407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dirty="0">
                <a:solidFill>
                  <a:srgbClr val="63ABDF"/>
                </a:solidFill>
                <a:latin typeface="S-Core Dream 5 Medium" pitchFamily="34" charset="0"/>
                <a:cs typeface="S-Core Dream 5 Medium" pitchFamily="34" charset="0"/>
              </a:rPr>
              <a:t>팀&amp;팀원 소개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95130" y="1552388"/>
            <a:ext cx="1022903" cy="953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63ABDF"/>
                </a:solidFill>
                <a:latin typeface="S-Core Dream 6 Bold" pitchFamily="34" charset="0"/>
                <a:cs typeface="S-Core Dream 6 Bold" pitchFamily="34" charset="0"/>
              </a:rPr>
              <a:t>01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047203" y="1439153"/>
            <a:ext cx="918757" cy="749127"/>
            <a:chOff x="1047203" y="1439153"/>
            <a:chExt cx="918757" cy="7491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203" y="1439153"/>
              <a:ext cx="918757" cy="749127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966947" y="8438633"/>
            <a:ext cx="26412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UI</a:t>
            </a:r>
            <a:r>
              <a:rPr lang="ko-KR" altLang="en-US" sz="18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제작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 &amp; 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발표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팀장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792348" y="7648919"/>
            <a:ext cx="2832290" cy="7502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김유미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959583" y="7648919"/>
            <a:ext cx="2685396" cy="7502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노효민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9260759" y="7648919"/>
            <a:ext cx="3544054" cy="7502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이정현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210902" y="7626992"/>
            <a:ext cx="3544054" cy="7655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Caviar Dreams" pitchFamily="34" charset="0"/>
                <a:cs typeface="Caviar Dreams" pitchFamily="34" charset="0"/>
              </a:rPr>
              <a:t>박채원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3662328" y="8424347"/>
            <a:ext cx="26412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로그인 및 회원가입 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</a:rPr>
              <a:t>DB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제작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</a:rPr>
              <a:t>, </a:t>
            </a:r>
            <a:r>
              <a:rPr lang="ko-KR" altLang="en-US" dirty="0" err="1">
                <a:solidFill>
                  <a:srgbClr val="595959"/>
                </a:solidFill>
                <a:latin typeface="Pretendard" pitchFamily="34" charset="0"/>
              </a:rPr>
              <a:t>피피티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 제작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663412" y="4530713"/>
            <a:ext cx="2500867" cy="2544840"/>
            <a:chOff x="13663412" y="4530713"/>
            <a:chExt cx="2500867" cy="25448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63412" y="4530713"/>
              <a:ext cx="2500867" cy="25448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21435" y="4530713"/>
            <a:ext cx="2500867" cy="2544840"/>
            <a:chOff x="2121435" y="4530713"/>
            <a:chExt cx="2500867" cy="25448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1435" y="4530713"/>
              <a:ext cx="2500867" cy="254484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738560" y="8419581"/>
            <a:ext cx="26412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게시물 작성</a:t>
            </a:r>
            <a:r>
              <a:rPr lang="en-US" altLang="ko-KR" dirty="0"/>
              <a:t>, </a:t>
            </a:r>
            <a:r>
              <a:rPr lang="ko-KR" altLang="en-US" dirty="0"/>
              <a:t>댓글 작성</a:t>
            </a:r>
            <a:r>
              <a:rPr lang="en-US" altLang="ko-KR" dirty="0"/>
              <a:t> DB </a:t>
            </a:r>
            <a:r>
              <a:rPr lang="ko-KR" altLang="en-US" dirty="0"/>
              <a:t>제작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9782352" y="4530713"/>
            <a:ext cx="2500867" cy="2544840"/>
            <a:chOff x="9782352" y="4530713"/>
            <a:chExt cx="2500867" cy="25448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2352" y="4530713"/>
              <a:ext cx="2500867" cy="25448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58059" y="4530713"/>
            <a:ext cx="2500867" cy="2544840"/>
            <a:chOff x="5958059" y="4530713"/>
            <a:chExt cx="2500867" cy="254484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8059" y="4530713"/>
              <a:ext cx="2500867" cy="2544840"/>
            </a:xfrm>
            <a:prstGeom prst="rect">
              <a:avLst/>
            </a:prstGeom>
          </p:spPr>
        </p:pic>
      </p:grpSp>
      <p:sp>
        <p:nvSpPr>
          <p:cNvPr id="2" name="Object 47">
            <a:extLst>
              <a:ext uri="{FF2B5EF4-FFF2-40B4-BE49-F238E27FC236}">
                <a16:creationId xmlns:a16="http://schemas.microsoft.com/office/drawing/2014/main" id="{B405E38C-0DD8-5FB0-44D1-4ABC53A51F9C}"/>
              </a:ext>
            </a:extLst>
          </p:cNvPr>
          <p:cNvSpPr txBox="1"/>
          <p:nvPr/>
        </p:nvSpPr>
        <p:spPr>
          <a:xfrm>
            <a:off x="5882733" y="8419581"/>
            <a:ext cx="264121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친구 신청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쪽지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로그인 및 회원가입 </a:t>
            </a:r>
            <a:r>
              <a:rPr lang="en-US" altLang="ko-KR" dirty="0">
                <a:solidFill>
                  <a:srgbClr val="595959"/>
                </a:solidFill>
                <a:latin typeface="Pretendard" pitchFamily="34" charset="0"/>
              </a:rPr>
              <a:t>DB </a:t>
            </a:r>
            <a:r>
              <a:rPr lang="ko-KR" altLang="en-US" dirty="0">
                <a:solidFill>
                  <a:srgbClr val="595959"/>
                </a:solidFill>
                <a:latin typeface="Pretendard" pitchFamily="34" charset="0"/>
              </a:rPr>
              <a:t>제작</a:t>
            </a:r>
            <a:endParaRPr 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0FF446F-ECB4-5818-D05D-63C137503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83"/>
    </mc:Choice>
    <mc:Fallback xmlns="">
      <p:transition spd="slow" advTm="22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5215354" y="4097125"/>
            <a:ext cx="1836316" cy="4798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기대효과 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6228363" y="3772585"/>
            <a:ext cx="10075277" cy="3393749"/>
            <a:chOff x="6228363" y="3772585"/>
            <a:chExt cx="10075277" cy="33937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8363" y="3772585"/>
              <a:ext cx="10075277" cy="339374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333963" y="4084335"/>
            <a:ext cx="9864075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웹 페이지 제작에 대한 숙련도와 DB연동에 대한 지식과 이해도가 향상했다는 점이 있고</a:t>
            </a:r>
          </a:p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체계적인 문서 작업을 통해 프로젝트 진행도 체계적이고 빠르게 진행되었다.</a:t>
            </a:r>
          </a:p>
          <a:p>
            <a:endParaRPr lang="en-US" sz="2200" dirty="0">
              <a:solidFill>
                <a:srgbClr val="000000"/>
              </a:solidFill>
              <a:latin typeface="Pretendard Light" pitchFamily="34" charset="0"/>
              <a:cs typeface="Pretendard Light" pitchFamily="34" charset="0"/>
            </a:endParaRPr>
          </a:p>
          <a:p>
            <a:endParaRPr lang="en-US" sz="2200" dirty="0">
              <a:solidFill>
                <a:srgbClr val="000000"/>
              </a:solidFill>
              <a:latin typeface="Pretendard Light" pitchFamily="34" charset="0"/>
              <a:cs typeface="Pretendard Light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유연하게 설계된 DB를 기반으로 친구들과 빠른 소통을 하며 가독성 있는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UI를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통해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사용자들의</a:t>
            </a:r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 웹 학습효과를 높일 수 있다.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2253069" y="3772585"/>
            <a:ext cx="2962286" cy="3085714"/>
            <a:chOff x="2253069" y="3772585"/>
            <a:chExt cx="2962286" cy="30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3069" y="3772585"/>
              <a:ext cx="2962286" cy="3085714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55ED801-17D4-61EF-18D5-DA2877E0C8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3"/>
    </mc:Choice>
    <mc:Fallback xmlns="">
      <p:transition spd="slow" advTm="2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702645"/>
            <a:ext cx="18614338" cy="10091005"/>
            <a:chOff x="-138148" y="702645"/>
            <a:chExt cx="18614338" cy="10091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702645"/>
              <a:ext cx="18614338" cy="1009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29566" y="3294568"/>
            <a:ext cx="8745159" cy="4907160"/>
            <a:chOff x="4529566" y="3294568"/>
            <a:chExt cx="8745159" cy="4907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66" y="3294568"/>
              <a:ext cx="8745159" cy="4907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503608" y="4816312"/>
            <a:ext cx="1806468" cy="2348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900" dirty="0">
                <a:solidFill>
                  <a:srgbClr val="63ABDF"/>
                </a:solidFill>
                <a:latin typeface="THERodongSinmun" pitchFamily="34" charset="0"/>
                <a:cs typeface="THERodongSinmun" pitchFamily="34" charset="0"/>
              </a:rPr>
              <a:t>07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7763341" y="5012702"/>
            <a:ext cx="4858979" cy="175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개선할 점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4664072" y="6084304"/>
            <a:ext cx="8444401" cy="8935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63ABDF"/>
                </a:solidFill>
                <a:latin typeface="S-Core Dream 3 Light" pitchFamily="34" charset="0"/>
                <a:cs typeface="S-Core Dream 3 Light" pitchFamily="34" charset="0"/>
              </a:rPr>
              <a:t>부족한 점 / 한계점 / 개선 방향</a:t>
            </a:r>
            <a:endParaRPr 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50AC885-F81A-F4F8-2F8B-BEF5498A5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"/>
    </mc:Choice>
    <mc:Fallback xmlns="">
      <p:transition spd="slow" advTm="2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825938" y="3458940"/>
            <a:ext cx="1836316" cy="440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개선사항 2 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984018" y="3473500"/>
            <a:ext cx="14577453" cy="1732226"/>
            <a:chOff x="2144602" y="4520093"/>
            <a:chExt cx="14577453" cy="173222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4602" y="4520093"/>
              <a:ext cx="14577453" cy="173222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-1180110" y="5271183"/>
            <a:ext cx="21215505" cy="58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.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861626" y="1267502"/>
            <a:ext cx="1836316" cy="440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개선사항 1 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2019709" y="1282060"/>
            <a:ext cx="14577453" cy="1650985"/>
            <a:chOff x="2180293" y="2328653"/>
            <a:chExt cx="14577453" cy="16509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0293" y="2328653"/>
              <a:ext cx="14577453" cy="16509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37142" y="3806710"/>
            <a:ext cx="2110991" cy="378009"/>
            <a:chOff x="15197726" y="4853303"/>
            <a:chExt cx="2110991" cy="378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97726" y="4853303"/>
              <a:ext cx="2110991" cy="37800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5824952" y="5648474"/>
            <a:ext cx="3595436" cy="440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2225483" y="1812954"/>
            <a:ext cx="14618772" cy="5891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개인 프로필 수정을 할 수 있는 기능을 추가로 구현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2195223" y="4045014"/>
            <a:ext cx="14618772" cy="5891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계정을 공개 비공개 계정으로 전환할 수 있는 기능 구현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816416" y="5703481"/>
            <a:ext cx="1836316" cy="4401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개선사항 3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974497" y="5718041"/>
            <a:ext cx="14577453" cy="1650985"/>
            <a:chOff x="2135081" y="6764634"/>
            <a:chExt cx="14577453" cy="16509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5081" y="6764634"/>
              <a:ext cx="14577453" cy="165098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180273" y="6248931"/>
            <a:ext cx="14618772" cy="5891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UI 디테일 정리</a:t>
            </a:r>
            <a:endParaRPr lang="en-US" dirty="0"/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3D4E0A3B-2384-2D97-14AB-2F7268FAECEE}"/>
              </a:ext>
            </a:extLst>
          </p:cNvPr>
          <p:cNvSpPr txBox="1"/>
          <p:nvPr/>
        </p:nvSpPr>
        <p:spPr>
          <a:xfrm>
            <a:off x="846979" y="7902072"/>
            <a:ext cx="1836316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700" dirty="0" err="1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개선사항</a:t>
            </a:r>
            <a:r>
              <a:rPr lang="en-US" sz="1700" dirty="0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 4 </a:t>
            </a:r>
            <a:endParaRPr lang="en-US" dirty="0"/>
          </a:p>
        </p:txBody>
      </p:sp>
      <p:grpSp>
        <p:nvGrpSpPr>
          <p:cNvPr id="4" name="그룹 1012">
            <a:extLst>
              <a:ext uri="{FF2B5EF4-FFF2-40B4-BE49-F238E27FC236}">
                <a16:creationId xmlns:a16="http://schemas.microsoft.com/office/drawing/2014/main" id="{270199CC-7D45-1C4F-13B0-029F1D110628}"/>
              </a:ext>
            </a:extLst>
          </p:cNvPr>
          <p:cNvGrpSpPr/>
          <p:nvPr/>
        </p:nvGrpSpPr>
        <p:grpSpPr>
          <a:xfrm>
            <a:off x="2005062" y="7873511"/>
            <a:ext cx="14577453" cy="1650985"/>
            <a:chOff x="2180293" y="2328653"/>
            <a:chExt cx="14577453" cy="1650985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985F09E1-13F9-57C2-B691-176C9B65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0293" y="2328653"/>
              <a:ext cx="14577453" cy="1650985"/>
            </a:xfrm>
            <a:prstGeom prst="rect">
              <a:avLst/>
            </a:prstGeom>
          </p:spPr>
        </p:pic>
      </p:grpSp>
      <p:sp>
        <p:nvSpPr>
          <p:cNvPr id="8" name="Object 49">
            <a:extLst>
              <a:ext uri="{FF2B5EF4-FFF2-40B4-BE49-F238E27FC236}">
                <a16:creationId xmlns:a16="http://schemas.microsoft.com/office/drawing/2014/main" id="{29CCF010-25D8-B0B2-36F4-D8EB683DB4B7}"/>
              </a:ext>
            </a:extLst>
          </p:cNvPr>
          <p:cNvSpPr txBox="1"/>
          <p:nvPr/>
        </p:nvSpPr>
        <p:spPr>
          <a:xfrm>
            <a:off x="2297628" y="8426409"/>
            <a:ext cx="1461877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친구 삭제 기능 넣기</a:t>
            </a:r>
            <a:endParaRPr lang="en-US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5A5B826-FF49-ADCC-F892-7A485832E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40"/>
    </mc:Choice>
    <mc:Fallback xmlns="">
      <p:transition spd="slow" advTm="2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16" name="Object 16"/>
          <p:cNvSpPr txBox="1"/>
          <p:nvPr/>
        </p:nvSpPr>
        <p:spPr>
          <a:xfrm>
            <a:off x="777082" y="3494567"/>
            <a:ext cx="15950097" cy="3918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700" dirty="0">
                <a:solidFill>
                  <a:srgbClr val="78CEF5"/>
                </a:solidFill>
                <a:latin typeface="NanumSquare ExtraBold" pitchFamily="34" charset="0"/>
                <a:cs typeface="NanumSquare ExtraBold" pitchFamily="34" charset="0"/>
              </a:rPr>
              <a:t>감사합니다!</a:t>
            </a:r>
            <a:endParaRPr lang="en-US" dirty="0"/>
          </a:p>
        </p:txBody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8698" y="3026734"/>
            <a:ext cx="1505236" cy="15052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5532" y="5959489"/>
            <a:ext cx="1314531" cy="131453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72E784C-5344-4183-BBCC-4456829A1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7"/>
    </mc:Choice>
    <mc:Fallback xmlns="">
      <p:transition spd="slow" advTm="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1694527" y="2036190"/>
            <a:ext cx="3920755" cy="2394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b="1" dirty="0">
                <a:solidFill>
                  <a:srgbClr val="63ABDF"/>
                </a:solidFill>
                <a:latin typeface="S-Core Dream 6 Bold" pitchFamily="34" charset="0"/>
                <a:cs typeface="S-Core Dream 6 Bold" pitchFamily="34" charset="0"/>
              </a:rPr>
              <a:t>목 차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4442236" y="3246041"/>
            <a:ext cx="634879" cy="867212"/>
            <a:chOff x="4442236" y="3246041"/>
            <a:chExt cx="634879" cy="8672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">
              <a:off x="4442236" y="3246041"/>
              <a:ext cx="634879" cy="8672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32221" y="4365289"/>
            <a:ext cx="2660401" cy="1972016"/>
            <a:chOff x="6432221" y="4365289"/>
            <a:chExt cx="2660401" cy="19720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2221" y="4365289"/>
              <a:ext cx="2660401" cy="197201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347298" y="4355977"/>
            <a:ext cx="1188774" cy="4798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01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6510491" y="5033069"/>
            <a:ext cx="2503860" cy="145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팀&amp;팀원</a:t>
            </a:r>
          </a:p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소개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9515556" y="4365289"/>
            <a:ext cx="2660401" cy="1972016"/>
            <a:chOff x="9515556" y="4365289"/>
            <a:chExt cx="2660401" cy="19720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5556" y="4365289"/>
              <a:ext cx="2660401" cy="197201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430633" y="4355981"/>
            <a:ext cx="1188774" cy="466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02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9424527" y="5239416"/>
            <a:ext cx="2842459" cy="783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주제 소개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2737265" y="4365289"/>
            <a:ext cx="2660401" cy="1972016"/>
            <a:chOff x="12737265" y="4365289"/>
            <a:chExt cx="2660401" cy="197201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7265" y="4365289"/>
              <a:ext cx="2660401" cy="1972016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652347" y="4355981"/>
            <a:ext cx="1188774" cy="466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2654807" y="5017194"/>
            <a:ext cx="2825317" cy="145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계획&amp;목표</a:t>
            </a:r>
          </a:p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소개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669065" y="6992521"/>
            <a:ext cx="2660401" cy="1972016"/>
            <a:chOff x="4669065" y="6992521"/>
            <a:chExt cx="2660401" cy="197201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9065" y="6992521"/>
              <a:ext cx="2660401" cy="1972016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4584138" y="6983210"/>
            <a:ext cx="1188774" cy="466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04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4049490" y="7883291"/>
            <a:ext cx="3920470" cy="756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세부 실행 내용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7762421" y="6992521"/>
            <a:ext cx="2660401" cy="1972016"/>
            <a:chOff x="7762421" y="6992521"/>
            <a:chExt cx="2660401" cy="197201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2421" y="6992521"/>
              <a:ext cx="2660401" cy="1972016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7677499" y="6983210"/>
            <a:ext cx="1188774" cy="466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05</a:t>
            </a:r>
            <a:endParaRPr lang="en-US" dirty="0"/>
          </a:p>
        </p:txBody>
      </p:sp>
      <p:sp>
        <p:nvSpPr>
          <p:cNvPr id="58" name="Object 58"/>
          <p:cNvSpPr txBox="1"/>
          <p:nvPr/>
        </p:nvSpPr>
        <p:spPr>
          <a:xfrm>
            <a:off x="7890927" y="7883291"/>
            <a:ext cx="2503860" cy="783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구현 결과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0845756" y="6992521"/>
            <a:ext cx="2660401" cy="1972016"/>
            <a:chOff x="10845756" y="6992521"/>
            <a:chExt cx="2660401" cy="197201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5756" y="6992521"/>
              <a:ext cx="2660401" cy="197201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0760823" y="6983210"/>
            <a:ext cx="1188774" cy="466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06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10552339" y="7651821"/>
            <a:ext cx="3247236" cy="1398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성과 및</a:t>
            </a:r>
          </a:p>
          <a:p>
            <a:pPr algn="ctr"/>
            <a:r>
              <a:rPr lang="en-US" sz="28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기대효과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3972227" y="6992521"/>
            <a:ext cx="2660401" cy="1972016"/>
            <a:chOff x="13972227" y="6992521"/>
            <a:chExt cx="2660401" cy="197201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72227" y="6992521"/>
              <a:ext cx="2660401" cy="1972016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3887299" y="6983210"/>
            <a:ext cx="1188774" cy="466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S-Core Dream 8 Heavy" pitchFamily="34" charset="0"/>
                <a:cs typeface="S-Core Dream 8 Heavy" pitchFamily="34" charset="0"/>
              </a:rPr>
              <a:t>07</a:t>
            </a:r>
            <a:endParaRPr lang="en-US" dirty="0"/>
          </a:p>
        </p:txBody>
      </p:sp>
      <p:sp>
        <p:nvSpPr>
          <p:cNvPr id="68" name="Object 68"/>
          <p:cNvSpPr txBox="1"/>
          <p:nvPr/>
        </p:nvSpPr>
        <p:spPr>
          <a:xfrm>
            <a:off x="14050500" y="7883291"/>
            <a:ext cx="2503860" cy="783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개선 사항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6B972B4-4D41-67EF-68A7-398B06F52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6"/>
    </mc:Choice>
    <mc:Fallback xmlns="">
      <p:transition spd="slow" advTm="13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702645"/>
            <a:ext cx="18614338" cy="10091005"/>
            <a:chOff x="-138148" y="702645"/>
            <a:chExt cx="18614338" cy="10091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702645"/>
              <a:ext cx="18614338" cy="1009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29566" y="3294568"/>
            <a:ext cx="8745159" cy="4907160"/>
            <a:chOff x="4529566" y="3294568"/>
            <a:chExt cx="8745159" cy="4907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66" y="3294568"/>
              <a:ext cx="8745159" cy="4907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432708" y="4471052"/>
            <a:ext cx="1806468" cy="2348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900" dirty="0">
                <a:solidFill>
                  <a:srgbClr val="63ABDF"/>
                </a:solidFill>
                <a:latin typeface="THERodongSinmun" pitchFamily="34" charset="0"/>
                <a:cs typeface="THERodongSinmun" pitchFamily="34" charset="0"/>
              </a:rPr>
              <a:t>02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8692438" y="4667438"/>
            <a:ext cx="5864712" cy="1762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b="1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주제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6248629" y="5748152"/>
            <a:ext cx="5307033" cy="1535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주제 / 동기 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54B14AA-2343-E63C-930F-3B22AF79F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2"/>
    </mc:Choice>
    <mc:Fallback xmlns="">
      <p:transition spd="slow" advTm="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sp>
        <p:nvSpPr>
          <p:cNvPr id="30" name="Object 30"/>
          <p:cNvSpPr txBox="1"/>
          <p:nvPr/>
        </p:nvSpPr>
        <p:spPr>
          <a:xfrm>
            <a:off x="4782766" y="4755418"/>
            <a:ext cx="2015909" cy="4832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배경 및 동기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6404867" y="4758107"/>
            <a:ext cx="10180530" cy="2820041"/>
            <a:chOff x="6404867" y="4758107"/>
            <a:chExt cx="10180530" cy="28200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867" y="4758107"/>
              <a:ext cx="10180530" cy="282004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021130" y="4699822"/>
            <a:ext cx="14772362" cy="2900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기존에 존재하는 것 들을 우리만의 스타일로 변경해서 만들고자 하여 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SNS를 주제로 정하게 되었다.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SNS는 우리가 많이 사용하는 것이고, 각각의 장점과 기능들을 가지고 있다.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각 SNS마다 사용하는 것과 좋은 점이라고 생각하는 기능들을 가져와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클론 코딩을 하기로 하였다. 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5458272" y="3737461"/>
            <a:ext cx="2015909" cy="4832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주제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6416792" y="3581845"/>
            <a:ext cx="10168605" cy="794464"/>
            <a:chOff x="6416792" y="3581845"/>
            <a:chExt cx="10168605" cy="79446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6792" y="3581845"/>
              <a:ext cx="10168605" cy="79446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689536" y="3638678"/>
            <a:ext cx="17703791" cy="641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SNS 클론 코딩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545221" y="3309524"/>
            <a:ext cx="2840723" cy="3665450"/>
            <a:chOff x="1545221" y="3309524"/>
            <a:chExt cx="2840723" cy="36654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5221" y="3309524"/>
              <a:ext cx="2840723" cy="3665450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35E5CCC-1964-7C45-B45A-F3D8BF18E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55"/>
    </mc:Choice>
    <mc:Fallback xmlns="">
      <p:transition spd="slow" advTm="25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702645"/>
            <a:ext cx="18614338" cy="10091005"/>
            <a:chOff x="-138148" y="702645"/>
            <a:chExt cx="18614338" cy="10091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702645"/>
              <a:ext cx="18614338" cy="1009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29566" y="3294568"/>
            <a:ext cx="8745159" cy="4907160"/>
            <a:chOff x="4529566" y="3294568"/>
            <a:chExt cx="8745159" cy="4907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66" y="3294568"/>
              <a:ext cx="8745159" cy="4907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658153" y="4965232"/>
            <a:ext cx="1806468" cy="2348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900" dirty="0">
                <a:solidFill>
                  <a:srgbClr val="63ABDF"/>
                </a:solidFill>
                <a:latin typeface="THERodongSinmun" pitchFamily="34" charset="0"/>
                <a:cs typeface="THERodongSinmun" pitchFamily="34" charset="0"/>
              </a:rPr>
              <a:t>03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7917883" y="5161625"/>
            <a:ext cx="5564517" cy="175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b="1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계획&amp;목표</a:t>
            </a:r>
            <a:endParaRPr 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7E7AD85-A087-0FF7-8F8A-B87E38360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"/>
    </mc:Choice>
    <mc:Fallback xmlns="">
      <p:transition spd="slow" advTm="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66087" y="1395727"/>
            <a:ext cx="2621818" cy="2621818"/>
            <a:chOff x="7566087" y="1395727"/>
            <a:chExt cx="2621818" cy="262181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566087" y="1395727"/>
              <a:ext cx="2621818" cy="2621818"/>
              <a:chOff x="7566087" y="1395727"/>
              <a:chExt cx="2621818" cy="262181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6087" y="1395727"/>
                <a:ext cx="2621818" cy="26218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830216" y="1659856"/>
              <a:ext cx="2093561" cy="2093561"/>
              <a:chOff x="7830216" y="1659856"/>
              <a:chExt cx="2093561" cy="209356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30216" y="1659856"/>
                <a:ext cx="2093561" cy="209356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4352945" y="6811913"/>
            <a:ext cx="2440807" cy="761905"/>
            <a:chOff x="4352945" y="6811913"/>
            <a:chExt cx="2440807" cy="7619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2945" y="6811913"/>
              <a:ext cx="2440807" cy="7619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30349" y="6811913"/>
            <a:ext cx="2440807" cy="761905"/>
            <a:chOff x="8030349" y="6811913"/>
            <a:chExt cx="2440807" cy="7619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0349" y="6811913"/>
              <a:ext cx="2440807" cy="7619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91083" y="6811913"/>
            <a:ext cx="2440807" cy="761905"/>
            <a:chOff x="11691083" y="6811913"/>
            <a:chExt cx="2440807" cy="76190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1083" y="6811913"/>
              <a:ext cx="2440807" cy="76190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6825073" y="7713986"/>
            <a:ext cx="44460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친구</a:t>
            </a:r>
            <a:r>
              <a:rPr lang="en-US" dirty="0"/>
              <a:t> </a:t>
            </a:r>
            <a:r>
              <a:rPr lang="ko-KR" altLang="en-US" dirty="0"/>
              <a:t>기능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8071041" y="1988982"/>
            <a:ext cx="1625188" cy="5527692"/>
            <a:chOff x="8071041" y="1988982"/>
            <a:chExt cx="1625188" cy="55276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1041" y="1988982"/>
              <a:ext cx="1625188" cy="55276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730744" y="2706637"/>
            <a:ext cx="1625188" cy="4810038"/>
            <a:chOff x="11730744" y="2706637"/>
            <a:chExt cx="1625188" cy="481003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0744" y="2706637"/>
              <a:ext cx="1625188" cy="4810038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966699" y="2701705"/>
            <a:ext cx="996657" cy="835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kern="0" spc="-2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80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12549208" y="2855631"/>
            <a:ext cx="627333" cy="569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%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3088692" y="7862784"/>
            <a:ext cx="44460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쪽지 기능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4626108" y="3441700"/>
            <a:ext cx="996657" cy="5693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kern="0" spc="-2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80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5208628" y="3462486"/>
            <a:ext cx="627333" cy="569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%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8246201" y="2261861"/>
            <a:ext cx="996657" cy="5693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kern="0" spc="-2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90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8813317" y="2251274"/>
            <a:ext cx="627333" cy="569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%</a:t>
            </a:r>
            <a:endParaRPr lang="en-US" dirty="0"/>
          </a:p>
        </p:txBody>
      </p:sp>
      <p:sp>
        <p:nvSpPr>
          <p:cNvPr id="2" name="Object 56">
            <a:extLst>
              <a:ext uri="{FF2B5EF4-FFF2-40B4-BE49-F238E27FC236}">
                <a16:creationId xmlns:a16="http://schemas.microsoft.com/office/drawing/2014/main" id="{501B39A0-797A-126C-57A6-C111F7AA2272}"/>
              </a:ext>
            </a:extLst>
          </p:cNvPr>
          <p:cNvSpPr txBox="1"/>
          <p:nvPr/>
        </p:nvSpPr>
        <p:spPr>
          <a:xfrm>
            <a:off x="10536261" y="7870478"/>
            <a:ext cx="4446075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700" kern="0" spc="-100" dirty="0">
                <a:solidFill>
                  <a:srgbClr val="595959"/>
                </a:solidFill>
                <a:latin typeface="esamanru OTF Light" pitchFamily="34" charset="0"/>
                <a:cs typeface="esamanru OTF Light" pitchFamily="34" charset="0"/>
              </a:rPr>
              <a:t>게시물 관련 기능</a:t>
            </a:r>
            <a:endParaRPr lang="en-US" sz="1700" kern="0" spc="-100" dirty="0">
              <a:solidFill>
                <a:srgbClr val="595959"/>
              </a:solidFill>
              <a:latin typeface="esamanru OTF Light" pitchFamily="34" charset="0"/>
              <a:cs typeface="esamanru OTF Light" pitchFamily="34" charset="0"/>
            </a:endParaRPr>
          </a:p>
        </p:txBody>
      </p:sp>
      <p:grpSp>
        <p:nvGrpSpPr>
          <p:cNvPr id="4" name="그룹 1018">
            <a:extLst>
              <a:ext uri="{FF2B5EF4-FFF2-40B4-BE49-F238E27FC236}">
                <a16:creationId xmlns:a16="http://schemas.microsoft.com/office/drawing/2014/main" id="{DF7BC6CB-BD05-2549-D17C-E0CF29C45642}"/>
              </a:ext>
            </a:extLst>
          </p:cNvPr>
          <p:cNvGrpSpPr/>
          <p:nvPr/>
        </p:nvGrpSpPr>
        <p:grpSpPr>
          <a:xfrm>
            <a:off x="4396034" y="2701705"/>
            <a:ext cx="1625188" cy="4810038"/>
            <a:chOff x="11730744" y="2706637"/>
            <a:chExt cx="1625188" cy="4810038"/>
          </a:xfrm>
        </p:grpSpPr>
        <p:pic>
          <p:nvPicPr>
            <p:cNvPr id="5" name="Object 51">
              <a:extLst>
                <a:ext uri="{FF2B5EF4-FFF2-40B4-BE49-F238E27FC236}">
                  <a16:creationId xmlns:a16="http://schemas.microsoft.com/office/drawing/2014/main" id="{23700C63-CD47-421C-F0AA-5A2302BE7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0744" y="2706637"/>
              <a:ext cx="1625188" cy="4810038"/>
            </a:xfrm>
            <a:prstGeom prst="rect">
              <a:avLst/>
            </a:prstGeom>
          </p:spPr>
        </p:pic>
      </p:grpSp>
      <p:sp>
        <p:nvSpPr>
          <p:cNvPr id="8" name="Object 54">
            <a:extLst>
              <a:ext uri="{FF2B5EF4-FFF2-40B4-BE49-F238E27FC236}">
                <a16:creationId xmlns:a16="http://schemas.microsoft.com/office/drawing/2014/main" id="{262DBB09-C228-3B0D-0737-112B26EC7397}"/>
              </a:ext>
            </a:extLst>
          </p:cNvPr>
          <p:cNvSpPr txBox="1"/>
          <p:nvPr/>
        </p:nvSpPr>
        <p:spPr>
          <a:xfrm>
            <a:off x="4631989" y="2696773"/>
            <a:ext cx="996657" cy="835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kern="0" spc="-2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80</a:t>
            </a:r>
            <a:endParaRPr lang="en-US" dirty="0"/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221104F3-0458-A3CE-7287-AA7C396AFA9A}"/>
              </a:ext>
            </a:extLst>
          </p:cNvPr>
          <p:cNvSpPr txBox="1"/>
          <p:nvPr/>
        </p:nvSpPr>
        <p:spPr>
          <a:xfrm>
            <a:off x="5214498" y="2850699"/>
            <a:ext cx="627333" cy="569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100" kern="0" spc="-100" dirty="0">
                <a:solidFill>
                  <a:srgbClr val="63ABDF"/>
                </a:solidFill>
                <a:latin typeface="SEBANG Gothic OTF Bold" pitchFamily="34" charset="0"/>
                <a:cs typeface="SEBANG Gothic OTF Bold" pitchFamily="34" charset="0"/>
              </a:rPr>
              <a:t>%</a:t>
            </a:r>
            <a:endParaRPr lang="en-US" dirty="0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3077718-08CF-B374-23DD-16E36F088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1"/>
    </mc:Choice>
    <mc:Fallback>
      <p:transition spd="slow" advTm="26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702645"/>
            <a:ext cx="18614338" cy="10091005"/>
            <a:chOff x="-138148" y="702645"/>
            <a:chExt cx="18614338" cy="100910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702645"/>
              <a:ext cx="18614338" cy="10091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529566" y="3294568"/>
            <a:ext cx="8745159" cy="4907160"/>
            <a:chOff x="4529566" y="3294568"/>
            <a:chExt cx="8745159" cy="49071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9566" y="3294568"/>
              <a:ext cx="8745159" cy="49071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711294" y="4965232"/>
            <a:ext cx="1806468" cy="2348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kern="0" spc="-900" dirty="0">
                <a:solidFill>
                  <a:srgbClr val="63ABDF"/>
                </a:solidFill>
                <a:latin typeface="THERodongSinmun" pitchFamily="34" charset="0"/>
                <a:cs typeface="THERodongSinmun" pitchFamily="34" charset="0"/>
              </a:rPr>
              <a:t>04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6971028" y="5161623"/>
            <a:ext cx="7682954" cy="175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kern="0" spc="-500" dirty="0">
                <a:solidFill>
                  <a:srgbClr val="63ABDF"/>
                </a:solidFill>
                <a:latin typeface="S-Core Dream 4 Regular" pitchFamily="34" charset="0"/>
                <a:cs typeface="S-Core Dream 4 Regular" pitchFamily="34" charset="0"/>
              </a:rPr>
              <a:t>세부 실행 내용</a:t>
            </a:r>
            <a:endParaRPr 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723A9E2-7418-E13E-986B-FCF57EB1D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9"/>
    </mc:Choice>
    <mc:Fallback xmlns="">
      <p:transition spd="slow" advTm="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8148" y="0"/>
            <a:ext cx="18461538" cy="702645"/>
            <a:chOff x="-138148" y="0"/>
            <a:chExt cx="18461538" cy="702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8148" y="0"/>
              <a:ext cx="18461538" cy="702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77131" y="247770"/>
            <a:ext cx="888092" cy="190476"/>
            <a:chOff x="477131" y="247770"/>
            <a:chExt cx="888092" cy="19047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74746" y="247770"/>
              <a:ext cx="190476" cy="190476"/>
              <a:chOff x="1174746" y="247770"/>
              <a:chExt cx="190476" cy="190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4746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938" y="247770"/>
              <a:ext cx="190476" cy="190476"/>
              <a:chOff x="825938" y="247770"/>
              <a:chExt cx="190476" cy="1904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938" y="247770"/>
                <a:ext cx="190476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7131" y="247770"/>
              <a:ext cx="190476" cy="190476"/>
              <a:chOff x="477131" y="247770"/>
              <a:chExt cx="190476" cy="1904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131" y="247770"/>
                <a:ext cx="190476" cy="19047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67872" y="3022817"/>
            <a:ext cx="5362142" cy="724879"/>
            <a:chOff x="267872" y="3022817"/>
            <a:chExt cx="5362142" cy="7248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72" y="3022817"/>
              <a:ext cx="5362142" cy="7248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42580" y="2688503"/>
            <a:ext cx="1312738" cy="157677"/>
            <a:chOff x="-42580" y="2688503"/>
            <a:chExt cx="1312738" cy="1576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-42580" y="2688503"/>
              <a:ext cx="1312738" cy="1576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0814" y="4416248"/>
            <a:ext cx="5362142" cy="724879"/>
            <a:chOff x="250814" y="4416248"/>
            <a:chExt cx="5362142" cy="7248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814" y="4416248"/>
              <a:ext cx="5362142" cy="7248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734075" y="5974356"/>
            <a:ext cx="2695728" cy="157677"/>
            <a:chOff x="-734075" y="5974356"/>
            <a:chExt cx="2695728" cy="1576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734075" y="5974356"/>
              <a:ext cx="2695728" cy="1576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71600" y="3994621"/>
            <a:ext cx="1570778" cy="157677"/>
            <a:chOff x="-171600" y="3994621"/>
            <a:chExt cx="1570778" cy="15767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-171600" y="3994621"/>
              <a:ext cx="1570778" cy="15767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41490" y="3846752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ECR-001  웹 구축 서버 환경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841444" y="2530959"/>
            <a:ext cx="4515745" cy="167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시스템 요구사항(ECR)</a:t>
            </a:r>
          </a:p>
          <a:p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841491" y="3973136"/>
            <a:ext cx="4026775" cy="167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기능 요구사항(SFR)</a:t>
            </a:r>
          </a:p>
          <a:p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267872" y="6917338"/>
            <a:ext cx="5362142" cy="724879"/>
            <a:chOff x="267872" y="6917338"/>
            <a:chExt cx="5362142" cy="7248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72" y="6917338"/>
              <a:ext cx="5362142" cy="7248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06249" y="4455539"/>
            <a:ext cx="5362142" cy="724879"/>
            <a:chOff x="6106249" y="4455539"/>
            <a:chExt cx="5362142" cy="7248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249" y="4455539"/>
              <a:ext cx="5362142" cy="72487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67337" y="4011812"/>
            <a:ext cx="1569660" cy="157677"/>
            <a:chOff x="5667337" y="4011812"/>
            <a:chExt cx="1569660" cy="15767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667337" y="4011812"/>
              <a:ext cx="1569660" cy="15767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106249" y="5885938"/>
            <a:ext cx="5333570" cy="724879"/>
            <a:chOff x="6106249" y="5885938"/>
            <a:chExt cx="5333570" cy="7248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6249" y="5885938"/>
              <a:ext cx="5333570" cy="7248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610897" y="6893648"/>
            <a:ext cx="1682540" cy="157677"/>
            <a:chOff x="5610897" y="6893648"/>
            <a:chExt cx="1682540" cy="15767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5610897" y="6893648"/>
              <a:ext cx="1682540" cy="15767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67589" y="5426531"/>
            <a:ext cx="1569155" cy="157677"/>
            <a:chOff x="5667589" y="5426531"/>
            <a:chExt cx="1569155" cy="15767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667589" y="5426531"/>
              <a:ext cx="1569155" cy="157677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679821" y="3963675"/>
            <a:ext cx="4270704" cy="167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데이터 요구사항(DAR)</a:t>
            </a:r>
          </a:p>
          <a:p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6698869" y="5436374"/>
            <a:ext cx="4270704" cy="167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테스트 요구사항(TER)</a:t>
            </a:r>
          </a:p>
          <a:p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6106249" y="7401058"/>
            <a:ext cx="5362142" cy="724879"/>
            <a:chOff x="6106249" y="7401058"/>
            <a:chExt cx="5362142" cy="72487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249" y="7401058"/>
              <a:ext cx="5362142" cy="72487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954427" y="4570894"/>
            <a:ext cx="5362142" cy="724879"/>
            <a:chOff x="11954427" y="4570894"/>
            <a:chExt cx="5362142" cy="7248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4427" y="4570894"/>
              <a:ext cx="5362142" cy="72487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400506" y="4084125"/>
            <a:ext cx="1777778" cy="157677"/>
            <a:chOff x="11400506" y="4084125"/>
            <a:chExt cx="1777778" cy="15767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1400506" y="4084125"/>
              <a:ext cx="1777778" cy="15767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876811" y="6214737"/>
            <a:ext cx="5362142" cy="724879"/>
            <a:chOff x="11876811" y="6214737"/>
            <a:chExt cx="5362142" cy="72487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6811" y="6214737"/>
              <a:ext cx="5362142" cy="72487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455746" y="7350637"/>
            <a:ext cx="1689197" cy="157677"/>
            <a:chOff x="11455746" y="7350637"/>
            <a:chExt cx="1689197" cy="15767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1455746" y="7350637"/>
              <a:ext cx="1689197" cy="15767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355296" y="5727586"/>
            <a:ext cx="1890097" cy="157677"/>
            <a:chOff x="11355296" y="5727586"/>
            <a:chExt cx="1890097" cy="15767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1355296" y="5727586"/>
              <a:ext cx="1890097" cy="157677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2527964" y="4081289"/>
            <a:ext cx="4759265" cy="167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제약 요구사항(COR)</a:t>
            </a:r>
          </a:p>
          <a:p>
            <a:endParaRPr lang="en-US" dirty="0"/>
          </a:p>
        </p:txBody>
      </p:sp>
      <p:sp>
        <p:nvSpPr>
          <p:cNvPr id="87" name="Object 87"/>
          <p:cNvSpPr txBox="1"/>
          <p:nvPr/>
        </p:nvSpPr>
        <p:spPr>
          <a:xfrm>
            <a:off x="12527964" y="5739776"/>
            <a:ext cx="6089755" cy="16748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프로젝트 관리 요구사항(PMR)</a:t>
            </a:r>
          </a:p>
          <a:p>
            <a:endParaRPr lang="en-US" dirty="0"/>
          </a:p>
        </p:txBody>
      </p:sp>
      <p:grpSp>
        <p:nvGrpSpPr>
          <p:cNvPr id="1028" name="그룹 1028"/>
          <p:cNvGrpSpPr/>
          <p:nvPr/>
        </p:nvGrpSpPr>
        <p:grpSpPr>
          <a:xfrm>
            <a:off x="11876811" y="7813757"/>
            <a:ext cx="5362142" cy="724879"/>
            <a:chOff x="11876811" y="7813757"/>
            <a:chExt cx="5362142" cy="72487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6811" y="7813757"/>
              <a:ext cx="5362142" cy="724879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841490" y="4533900"/>
            <a:ext cx="4372337" cy="63513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SFR-001  게시물 관리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SFR-002  댓글 및 좋아요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SFR-003  회원가입 및 로그인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SFR-004  친구 신청</a:t>
            </a: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dirty="0"/>
          </a:p>
        </p:txBody>
      </p:sp>
      <p:sp>
        <p:nvSpPr>
          <p:cNvPr id="92" name="Object 92"/>
          <p:cNvSpPr txBox="1"/>
          <p:nvPr/>
        </p:nvSpPr>
        <p:spPr>
          <a:xfrm>
            <a:off x="841490" y="6533154"/>
            <a:ext cx="5871752" cy="11598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endParaRPr/>
          </a:p>
          <a:p>
            <a:r>
              <a:rPr lang="en-US" sz="23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성능 요구사항(PER)</a:t>
            </a:r>
            <a:endParaRPr lang="en-US" dirty="0"/>
          </a:p>
        </p:txBody>
      </p:sp>
      <p:sp>
        <p:nvSpPr>
          <p:cNvPr id="93" name="Object 93"/>
          <p:cNvSpPr txBox="1"/>
          <p:nvPr/>
        </p:nvSpPr>
        <p:spPr>
          <a:xfrm>
            <a:off x="6600689" y="5338590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DAR-001  데이터 수집</a:t>
            </a:r>
            <a:endParaRPr lang="en-US" dirty="0"/>
          </a:p>
        </p:txBody>
      </p:sp>
      <p:sp>
        <p:nvSpPr>
          <p:cNvPr id="94" name="Object 94"/>
          <p:cNvSpPr txBox="1"/>
          <p:nvPr/>
        </p:nvSpPr>
        <p:spPr>
          <a:xfrm>
            <a:off x="6600689" y="6824762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TER-001  시험 방안 수립</a:t>
            </a:r>
            <a:endParaRPr lang="en-US" dirty="0"/>
          </a:p>
        </p:txBody>
      </p:sp>
      <p:sp>
        <p:nvSpPr>
          <p:cNvPr id="95" name="Object 95"/>
          <p:cNvSpPr txBox="1"/>
          <p:nvPr/>
        </p:nvSpPr>
        <p:spPr>
          <a:xfrm>
            <a:off x="809930" y="7528572"/>
            <a:ext cx="6559893" cy="16666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PER-001  응답 시간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PER-002 동시 사용자 접속 수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PER-003 CPU 사용률</a:t>
            </a:r>
            <a:endParaRPr lang="en-US" dirty="0"/>
          </a:p>
        </p:txBody>
      </p:sp>
      <p:sp>
        <p:nvSpPr>
          <p:cNvPr id="96" name="Object 96"/>
          <p:cNvSpPr txBox="1"/>
          <p:nvPr/>
        </p:nvSpPr>
        <p:spPr>
          <a:xfrm>
            <a:off x="12448854" y="5507906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COR-001  시스템 구조 설계</a:t>
            </a:r>
            <a:endParaRPr lang="en-US" dirty="0"/>
          </a:p>
        </p:txBody>
      </p:sp>
      <p:sp>
        <p:nvSpPr>
          <p:cNvPr id="97" name="Object 97"/>
          <p:cNvSpPr txBox="1"/>
          <p:nvPr/>
        </p:nvSpPr>
        <p:spPr>
          <a:xfrm>
            <a:off x="12527997" y="7140860"/>
            <a:ext cx="6559893" cy="1062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PMR-001  사업수행 조직</a:t>
            </a:r>
          </a:p>
          <a:p>
            <a:endParaRPr lang="en-US" sz="1800" kern="0" spc="-100" dirty="0">
              <a:solidFill>
                <a:srgbClr val="3B91CF"/>
              </a:solidFill>
              <a:latin typeface="NanumSquareRoundOTF Bold" pitchFamily="34" charset="0"/>
              <a:cs typeface="NanumSquareRoundOTF Bold" pitchFamily="34" charset="0"/>
            </a:endParaRPr>
          </a:p>
          <a:p>
            <a:endParaRPr lang="en-US" dirty="0"/>
          </a:p>
        </p:txBody>
      </p:sp>
      <p:sp>
        <p:nvSpPr>
          <p:cNvPr id="98" name="Object 98"/>
          <p:cNvSpPr txBox="1"/>
          <p:nvPr/>
        </p:nvSpPr>
        <p:spPr>
          <a:xfrm>
            <a:off x="12528190" y="8805799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PSR-001  프로젝트 요구사항</a:t>
            </a:r>
            <a:endParaRPr lang="en-US" dirty="0"/>
          </a:p>
        </p:txBody>
      </p:sp>
      <p:sp>
        <p:nvSpPr>
          <p:cNvPr id="99" name="Object 99"/>
          <p:cNvSpPr txBox="1"/>
          <p:nvPr/>
        </p:nvSpPr>
        <p:spPr>
          <a:xfrm>
            <a:off x="6679819" y="6905138"/>
            <a:ext cx="4321877" cy="16836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보안 요구사항(SER)</a:t>
            </a:r>
          </a:p>
          <a:p>
            <a:endParaRPr lang="en-US" sz="2300" kern="0" spc="-100" dirty="0">
              <a:solidFill>
                <a:srgbClr val="FFFFFF"/>
              </a:solidFill>
              <a:latin typeface="NanumSquareRoundOTF ExtraBold" pitchFamily="34" charset="0"/>
              <a:cs typeface="NanumSquareRoundOTF ExtraBold" pitchFamily="34" charset="0"/>
            </a:endParaRPr>
          </a:p>
          <a:p>
            <a:endParaRPr lang="en-US" dirty="0"/>
          </a:p>
        </p:txBody>
      </p:sp>
      <p:grpSp>
        <p:nvGrpSpPr>
          <p:cNvPr id="1029" name="그룹 1029"/>
          <p:cNvGrpSpPr/>
          <p:nvPr/>
        </p:nvGrpSpPr>
        <p:grpSpPr>
          <a:xfrm>
            <a:off x="692627" y="2130020"/>
            <a:ext cx="5666667" cy="113137"/>
            <a:chOff x="692627" y="2130020"/>
            <a:chExt cx="5666667" cy="113137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692627" y="2130020"/>
              <a:ext cx="5666667" cy="11313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534179" y="2130020"/>
            <a:ext cx="5666667" cy="113137"/>
            <a:chOff x="6534179" y="2130020"/>
            <a:chExt cx="5666667" cy="113137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534179" y="2130020"/>
              <a:ext cx="5666667" cy="11313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368233" y="2130020"/>
            <a:ext cx="5437026" cy="113137"/>
            <a:chOff x="12368233" y="2130020"/>
            <a:chExt cx="5437026" cy="113137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2368233" y="2130020"/>
              <a:ext cx="5437026" cy="11313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109424" y="3022817"/>
            <a:ext cx="5362142" cy="724879"/>
            <a:chOff x="6109424" y="3022817"/>
            <a:chExt cx="5362142" cy="72487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9424" y="3022817"/>
              <a:ext cx="5362142" cy="72487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778373" y="2708744"/>
            <a:ext cx="1353937" cy="157677"/>
            <a:chOff x="5778373" y="2708744"/>
            <a:chExt cx="1353937" cy="157677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5778373" y="2708744"/>
              <a:ext cx="1353937" cy="157677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6679819" y="3831912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SIR-001  사용자 편의성을 규려한 메뉴 체계 수립</a:t>
            </a:r>
            <a:endParaRPr lang="en-US" dirty="0"/>
          </a:p>
        </p:txBody>
      </p:sp>
      <p:sp>
        <p:nvSpPr>
          <p:cNvPr id="116" name="Object 116"/>
          <p:cNvSpPr txBox="1"/>
          <p:nvPr/>
        </p:nvSpPr>
        <p:spPr>
          <a:xfrm>
            <a:off x="6679819" y="2581872"/>
            <a:ext cx="6559893" cy="16836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인터페이스 요구사항(SIR)</a:t>
            </a:r>
          </a:p>
          <a:p>
            <a:endParaRPr lang="en-US" sz="2300" kern="0" spc="-100" dirty="0">
              <a:solidFill>
                <a:srgbClr val="FFFFFF"/>
              </a:solidFill>
              <a:latin typeface="NanumSquareRoundOTF ExtraBold" pitchFamily="34" charset="0"/>
              <a:cs typeface="NanumSquareRoundOTF ExtraBold" pitchFamily="34" charset="0"/>
            </a:endParaRPr>
          </a:p>
          <a:p>
            <a:endParaRPr lang="en-US" sz="2300" kern="0" spc="-100" dirty="0">
              <a:solidFill>
                <a:srgbClr val="FFFFFF"/>
              </a:solidFill>
              <a:latin typeface="NanumSquareRoundOTF ExtraBold" pitchFamily="34" charset="0"/>
              <a:cs typeface="NanumSquareRoundOTF ExtraBold" pitchFamily="34" charset="0"/>
            </a:endParaRPr>
          </a:p>
          <a:p>
            <a:endParaRPr lang="en-US" dirty="0"/>
          </a:p>
        </p:txBody>
      </p:sp>
      <p:sp>
        <p:nvSpPr>
          <p:cNvPr id="117" name="Object 117"/>
          <p:cNvSpPr txBox="1"/>
          <p:nvPr/>
        </p:nvSpPr>
        <p:spPr>
          <a:xfrm>
            <a:off x="6600686" y="8099868"/>
            <a:ext cx="6559893" cy="16666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SER-001  보안 규정 준수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SER-002  사용자 인증</a:t>
            </a:r>
          </a:p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SER-003  개인 정보 보호</a:t>
            </a:r>
            <a:endParaRPr lang="en-US" dirty="0"/>
          </a:p>
        </p:txBody>
      </p:sp>
      <p:grpSp>
        <p:nvGrpSpPr>
          <p:cNvPr id="1034" name="그룹 1034"/>
          <p:cNvGrpSpPr/>
          <p:nvPr/>
        </p:nvGrpSpPr>
        <p:grpSpPr>
          <a:xfrm>
            <a:off x="11943478" y="3023176"/>
            <a:ext cx="5362142" cy="724879"/>
            <a:chOff x="11943478" y="3023176"/>
            <a:chExt cx="5362142" cy="724879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3478" y="3023176"/>
              <a:ext cx="5362142" cy="72487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620543" y="2700987"/>
            <a:ext cx="1337705" cy="157677"/>
            <a:chOff x="11620543" y="2700987"/>
            <a:chExt cx="1337705" cy="157677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1620543" y="2700987"/>
              <a:ext cx="1337705" cy="157677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12513873" y="3832271"/>
            <a:ext cx="6559893" cy="4792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kern="0" spc="-100" dirty="0">
                <a:solidFill>
                  <a:srgbClr val="3B91CF"/>
                </a:solidFill>
                <a:latin typeface="NanumSquareRoundOTF Bold" pitchFamily="34" charset="0"/>
                <a:cs typeface="NanumSquareRoundOTF Bold" pitchFamily="34" charset="0"/>
              </a:rPr>
              <a:t>SIR-001  사용자 편의성을 규려한 메뉴 체계 수립</a:t>
            </a:r>
            <a:endParaRPr lang="en-US" dirty="0"/>
          </a:p>
        </p:txBody>
      </p:sp>
      <p:sp>
        <p:nvSpPr>
          <p:cNvPr id="125" name="Object 125"/>
          <p:cNvSpPr txBox="1"/>
          <p:nvPr/>
        </p:nvSpPr>
        <p:spPr>
          <a:xfrm>
            <a:off x="12513905" y="2582234"/>
            <a:ext cx="6559893" cy="16836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품질 요구사항(QUR)</a:t>
            </a:r>
          </a:p>
          <a:p>
            <a:endParaRPr lang="en-US" sz="2300" kern="0" spc="-100" dirty="0">
              <a:solidFill>
                <a:srgbClr val="FFFFFF"/>
              </a:solidFill>
              <a:latin typeface="NanumSquareRoundOTF ExtraBold" pitchFamily="34" charset="0"/>
              <a:cs typeface="NanumSquareRoundOTF ExtraBold" pitchFamily="34" charset="0"/>
            </a:endParaRPr>
          </a:p>
          <a:p>
            <a:endParaRPr lang="en-US" sz="2300" kern="0" spc="-100" dirty="0">
              <a:solidFill>
                <a:srgbClr val="FFFFFF"/>
              </a:solidFill>
              <a:latin typeface="NanumSquareRoundOTF ExtraBold" pitchFamily="34" charset="0"/>
              <a:cs typeface="NanumSquareRoundOTF ExtraBold" pitchFamily="34" charset="0"/>
            </a:endParaRPr>
          </a:p>
          <a:p>
            <a:endParaRPr lang="en-US" dirty="0"/>
          </a:p>
        </p:txBody>
      </p:sp>
      <p:sp>
        <p:nvSpPr>
          <p:cNvPr id="126" name="Object 126"/>
          <p:cNvSpPr txBox="1"/>
          <p:nvPr/>
        </p:nvSpPr>
        <p:spPr>
          <a:xfrm>
            <a:off x="12596095" y="7338062"/>
            <a:ext cx="6089755" cy="16836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/>
          </a:p>
          <a:p>
            <a:endParaRPr/>
          </a:p>
          <a:p>
            <a:r>
              <a:rPr lang="en-US" sz="2300" kern="0" spc="-1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프로젝트 지원 요구사항(PSR)</a:t>
            </a:r>
          </a:p>
          <a:p>
            <a:endParaRPr lang="en-US" sz="2300" kern="0" spc="-100" dirty="0">
              <a:solidFill>
                <a:srgbClr val="FFFFFF"/>
              </a:solidFill>
              <a:latin typeface="NanumSquareRoundOTF ExtraBold" pitchFamily="34" charset="0"/>
              <a:cs typeface="NanumSquareRoundOTF ExtraBold" pitchFamily="34" charset="0"/>
            </a:endParaRPr>
          </a:p>
          <a:p>
            <a:endParaRPr lang="en-US" dirty="0"/>
          </a:p>
        </p:txBody>
      </p:sp>
      <p:sp>
        <p:nvSpPr>
          <p:cNvPr id="127" name="Object 127"/>
          <p:cNvSpPr txBox="1"/>
          <p:nvPr/>
        </p:nvSpPr>
        <p:spPr>
          <a:xfrm>
            <a:off x="1649438" y="74975"/>
            <a:ext cx="6559893" cy="612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dirty="0">
                <a:solidFill>
                  <a:srgbClr val="FFFFFF"/>
                </a:solidFill>
                <a:latin typeface="NanumSquareRoundOTF ExtraBold" pitchFamily="34" charset="0"/>
                <a:cs typeface="NanumSquareRoundOTF ExtraBold" pitchFamily="34" charset="0"/>
              </a:rPr>
              <a:t>세부 실행 내용-요구사항 분석표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B720D7F-1442-C2CA-4AEB-BC37CC468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"/>
    </mc:Choice>
    <mc:Fallback xmlns="">
      <p:transition spd="slow" advTm="12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625</Words>
  <Application>Microsoft Office PowerPoint</Application>
  <PresentationFormat>사용자 지정</PresentationFormat>
  <Paragraphs>175</Paragraphs>
  <Slides>23</Slides>
  <Notes>0</Notes>
  <HiddenSlides>0</HiddenSlides>
  <MMClips>23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41" baseType="lpstr">
      <vt:lpstr>Caviar Dreams</vt:lpstr>
      <vt:lpstr>esamanru OTF Light</vt:lpstr>
      <vt:lpstr>NanumSquare ExtraBold</vt:lpstr>
      <vt:lpstr>NanumSquareRoundOTF Bold</vt:lpstr>
      <vt:lpstr>NanumSquareRoundOTF ExtraBold</vt:lpstr>
      <vt:lpstr>Pretendard</vt:lpstr>
      <vt:lpstr>Pretendard Light</vt:lpstr>
      <vt:lpstr>Pretendard Medium</vt:lpstr>
      <vt:lpstr>S-Core Dream 3 Light</vt:lpstr>
      <vt:lpstr>S-Core Dream 4 Regular</vt:lpstr>
      <vt:lpstr>S-Core Dream 5 Medium</vt:lpstr>
      <vt:lpstr>S-Core Dream 6 Bold</vt:lpstr>
      <vt:lpstr>S-Core Dream 8 Heavy</vt:lpstr>
      <vt:lpstr>SEBANG Gothic OTF Bold</vt:lpstr>
      <vt:lpstr>THERodongSinmun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노 효민</cp:lastModifiedBy>
  <cp:revision>26</cp:revision>
  <dcterms:created xsi:type="dcterms:W3CDTF">2023-06-11T22:02:29Z</dcterms:created>
  <dcterms:modified xsi:type="dcterms:W3CDTF">2023-06-12T13:25:11Z</dcterms:modified>
</cp:coreProperties>
</file>